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6" r:id="rId2"/>
    <p:sldId id="321" r:id="rId3"/>
    <p:sldId id="283" r:id="rId4"/>
    <p:sldId id="325" r:id="rId5"/>
    <p:sldId id="260" r:id="rId6"/>
    <p:sldId id="284" r:id="rId7"/>
    <p:sldId id="320" r:id="rId8"/>
    <p:sldId id="318" r:id="rId9"/>
    <p:sldId id="319" r:id="rId10"/>
    <p:sldId id="326" r:id="rId11"/>
    <p:sldId id="327" r:id="rId12"/>
    <p:sldId id="328" r:id="rId13"/>
    <p:sldId id="322" r:id="rId14"/>
    <p:sldId id="323" r:id="rId15"/>
    <p:sldId id="324" r:id="rId16"/>
    <p:sldId id="292" r:id="rId17"/>
    <p:sldId id="293" r:id="rId18"/>
    <p:sldId id="317" r:id="rId1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698309D-41B0-4392-B1D2-8C3AB2597F3A}">
          <p14:sldIdLst>
            <p14:sldId id="296"/>
            <p14:sldId id="321"/>
            <p14:sldId id="283"/>
            <p14:sldId id="325"/>
            <p14:sldId id="260"/>
            <p14:sldId id="284"/>
            <p14:sldId id="320"/>
            <p14:sldId id="318"/>
            <p14:sldId id="319"/>
            <p14:sldId id="326"/>
            <p14:sldId id="327"/>
            <p14:sldId id="328"/>
            <p14:sldId id="322"/>
            <p14:sldId id="323"/>
            <p14:sldId id="324"/>
          </p14:sldIdLst>
        </p14:section>
        <p14:section name="Untitled Section" id="{38F68F2C-63FA-46C1-9687-5870F48A256F}">
          <p14:sldIdLst>
            <p14:sldId id="292"/>
            <p14:sldId id="293"/>
            <p14:sldId id="3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763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9" d="100"/>
          <a:sy n="149" d="100"/>
        </p:scale>
        <p:origin x="1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0A09C-B2FB-4F60-BA1A-797B2C95B0C7}" type="datetimeFigureOut">
              <a:rPr lang="pt-PT" smtClean="0"/>
              <a:t>08/05/2026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5D4C4-B588-487B-AF75-10556F98F7C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4847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CCF6E-360A-F770-2BE3-0ABF16693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5AEF6-3A19-D92E-164E-DA78B7AEF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43E488-1837-5236-3EC4-7D5B32395C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AD30F-6A39-7035-D10F-055143B5E7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25D4C4-B588-487B-AF75-10556F98F7C0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06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4B7F3-4E19-8A1B-7F68-D7C46FCCB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A05D83-A05F-C442-4748-31B06CD700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181CC4-6A7F-BF7D-68A3-4B4709BB6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B8209-B7DD-B40E-DC48-52084F9CB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25D4C4-B588-487B-AF75-10556F98F7C0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03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47E4C-47D6-6DDB-4C06-27D483323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77F966-807F-8579-22AA-E2BE17F07D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10D9F-A8FB-15B2-5815-ACE63208D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A96BE-B3C0-F8F6-5696-CFA7E5390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C4-B588-487B-AF75-10556F98F7C0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0163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6F484-3E7B-B439-E2A5-539B73AEF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228C77-DF55-2F8D-17E6-F2C140B525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64E02E-8423-5FE8-9415-47B815FD0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DBED5-20B3-EC99-F9A0-8F9EB0FE01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C4-B588-487B-AF75-10556F98F7C0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3770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DC600-0D97-8730-76EC-9AEA68028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D813D8-CB2B-8396-704E-D27E796258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A8B830-3B45-E2F1-1603-510BC9B72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B1503-CE4B-3C18-5A95-A9EA46655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C4-B588-487B-AF75-10556F98F7C0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41273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18BD1-EE77-468A-9FE3-10FF7DA35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988AE0-041F-C0C7-0CF2-F96F02E551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5AA57C-E30C-DF55-4090-F3C2853CC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F4F9B-5516-6EB4-85D7-96097EA78A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5D4C4-B588-487B-AF75-10556F98F7C0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20372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1F61-C465-5E3F-4CEB-D641524B1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24564-0C1C-2D7C-ED5F-73FC445F2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8A3DD-DB4A-6498-FCE3-2FD8DC81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2195-A781-401E-83F6-BA09EB643F79}" type="datetimeFigureOut">
              <a:rPr lang="pt-PT" smtClean="0"/>
              <a:t>08/05/2026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0CEC-D97E-0D54-2A0D-92AD2F29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F8544-294D-CEB9-2142-5C5167A2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F58-B449-4EF0-8F2D-52B2E6C38DC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542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BD91A-BDF0-BA85-7C69-81BA8F311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08367E-B81A-0920-89BC-AB955EFF9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81195-524F-D18A-04B7-F61C821EC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2195-A781-401E-83F6-BA09EB643F79}" type="datetimeFigureOut">
              <a:rPr lang="pt-PT" smtClean="0"/>
              <a:t>08/05/2026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18B59-B396-E6B6-078A-C60598642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502B0-53A7-1D5A-A445-BAF220361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F58-B449-4EF0-8F2D-52B2E6C38DC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16886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23157-E780-8020-66BF-9DC6E4FF6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A7B708-3AC1-FDB8-3E60-8BF35D666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F6179-C8BF-791F-1AFB-A875C45E2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2195-A781-401E-83F6-BA09EB643F79}" type="datetimeFigureOut">
              <a:rPr lang="pt-PT" smtClean="0"/>
              <a:t>08/05/2026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08559-016A-9D1C-B7FC-4FDDAB5D2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6F236-5785-ADF3-43E0-3416A34E6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F58-B449-4EF0-8F2D-52B2E6C38DC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3015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C658F-B685-B1F7-BC74-56D950CB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7DC19-C1A2-C63E-72C5-EFB8F8314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1A3A0-8B05-58B3-5324-F69EBEC4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2195-A781-401E-83F6-BA09EB643F79}" type="datetimeFigureOut">
              <a:rPr lang="pt-PT" smtClean="0"/>
              <a:t>08/05/2026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E0CA5-58D3-45F5-B8A6-4561AE30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05908-BD80-D5EE-EA5B-2B8BE808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F58-B449-4EF0-8F2D-52B2E6C38DC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2378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13D91-FA8D-265E-1FF4-8DBCC20A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2C1BB-C651-1273-A81E-04CB0533C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05F17-4A33-83C1-2F23-A318CE93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2195-A781-401E-83F6-BA09EB643F79}" type="datetimeFigureOut">
              <a:rPr lang="pt-PT" smtClean="0"/>
              <a:t>08/05/2026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19C07-6F25-DE0C-82DF-D273A6AC6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DBEB3-A4ED-4464-D47D-7DAA5B080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F58-B449-4EF0-8F2D-52B2E6C38DC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1797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1191-785F-888F-4057-73772BB78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D3542-B8DF-FEDE-2F5B-7D3D61080A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F2E1E-1E41-9A5A-B057-357712613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F379C-EF7D-CE95-D4B1-A95E3B233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2195-A781-401E-83F6-BA09EB643F79}" type="datetimeFigureOut">
              <a:rPr lang="pt-PT" smtClean="0"/>
              <a:t>08/05/2026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FAB100-FB29-4C35-DD75-13321740E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4896D-F18F-2F8C-376D-AE830F4D0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F58-B449-4EF0-8F2D-52B2E6C38DC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9689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BBA5C-8C99-DE4B-23EC-C9093ECF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E3838-974B-17A8-8652-E741AFDF1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7070E-FE10-F06F-D245-8EF4A14AB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ECC540-41C0-7499-BC7F-585E2E4206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A4CF9-59E6-E0BC-51B0-904E4F85E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08F740-FDFF-00E1-D6AD-8A96CAE33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2195-A781-401E-83F6-BA09EB643F79}" type="datetimeFigureOut">
              <a:rPr lang="pt-PT" smtClean="0"/>
              <a:t>08/05/2026</a:t>
            </a:fld>
            <a:endParaRPr lang="pt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CE847-5C82-B33E-E20C-C20C4D74D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066C54-15B2-34C4-CD76-F6337BA20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F58-B449-4EF0-8F2D-52B2E6C38DC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9913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72D0-0456-F47B-EB8F-7BC021EAD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9E4D5-B868-6643-76DC-785310641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2195-A781-401E-83F6-BA09EB643F79}" type="datetimeFigureOut">
              <a:rPr lang="pt-PT" smtClean="0"/>
              <a:t>08/05/2026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7D816B-F21E-4BDD-B9C5-51D413515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F007A-8BFC-BEE0-20A4-F3C85B7BA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F58-B449-4EF0-8F2D-52B2E6C38DC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6645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F754B-2C7E-BED0-F869-6E77DE3C9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2195-A781-401E-83F6-BA09EB643F79}" type="datetimeFigureOut">
              <a:rPr lang="pt-PT" smtClean="0"/>
              <a:t>08/05/2026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27EFFF-56B4-80B0-A437-02CAA15F8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4A850-8BC9-3461-40A4-B386204C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F58-B449-4EF0-8F2D-52B2E6C38DC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538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D3806-F767-AE98-5892-B848A2DF6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D9EF2-A9FA-DD6B-346D-2E4E0CC66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EDFAC-39E9-EC96-E7C6-B14EC3927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ABA1C2-E0A7-CDF8-923D-4CB9D121A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2195-A781-401E-83F6-BA09EB643F79}" type="datetimeFigureOut">
              <a:rPr lang="pt-PT" smtClean="0"/>
              <a:t>08/05/2026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E3C093-A756-32CD-99D5-B55321229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6AAF1-E755-C332-688D-957AF693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F58-B449-4EF0-8F2D-52B2E6C38DC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48355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EF89-F02F-486E-75F7-7FC8DED9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71031E-6455-F46D-C4E2-374A23584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4BEA1-19E1-189F-EDA0-D0D2CD3FC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F0EDE-7FC3-592A-D26D-DD25D58E6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2195-A781-401E-83F6-BA09EB643F79}" type="datetimeFigureOut">
              <a:rPr lang="pt-PT" smtClean="0"/>
              <a:t>08/05/2026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206F4-9573-72B4-354A-F407874E4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3AA2B-EA2C-26C6-CDB1-F2E318908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F58-B449-4EF0-8F2D-52B2E6C38DC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8218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970230-6855-044A-9D4C-76B22B0E2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B1E2B-3EFC-02D8-10F4-D722F8CE8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C24B6-94F6-FE82-7209-F152DF8EA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702195-A781-401E-83F6-BA09EB643F79}" type="datetimeFigureOut">
              <a:rPr lang="pt-PT" smtClean="0"/>
              <a:t>08/05/2026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F1D22-D614-1862-3D76-821CE7A14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57F48-FB93-C97C-D107-BE9380A64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C75F58-B449-4EF0-8F2D-52B2E6C38DC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892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3.png"/><Relationship Id="rId7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710060-CC3D-C127-C3B1-A1C6D22FD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909E55-8D88-12D0-CBF2-F290601AE89D}"/>
              </a:ext>
            </a:extLst>
          </p:cNvPr>
          <p:cNvCxnSpPr>
            <a:cxnSpLocks/>
          </p:cNvCxnSpPr>
          <p:nvPr/>
        </p:nvCxnSpPr>
        <p:spPr>
          <a:xfrm>
            <a:off x="11833986" y="156307"/>
            <a:ext cx="0" cy="65453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148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75B6D5-173B-1BF7-FF06-4AB1815C6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7CE4AF-914E-82CA-C58E-303ADB7C8AD1}"/>
              </a:ext>
            </a:extLst>
          </p:cNvPr>
          <p:cNvSpPr/>
          <p:nvPr/>
        </p:nvSpPr>
        <p:spPr>
          <a:xfrm>
            <a:off x="660361" y="152173"/>
            <a:ext cx="10871277" cy="650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>
                <a:solidFill>
                  <a:srgbClr val="6F7632"/>
                </a:solidFill>
                <a:latin typeface="Engravers MT" panose="02090707080505020304" pitchFamily="18" charset="0"/>
              </a:rPr>
              <a:t>RC-292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3A85A6-A3BF-60E2-40B6-282900A67E7A}"/>
              </a:ext>
            </a:extLst>
          </p:cNvPr>
          <p:cNvCxnSpPr>
            <a:cxnSpLocks/>
          </p:cNvCxnSpPr>
          <p:nvPr/>
        </p:nvCxnSpPr>
        <p:spPr>
          <a:xfrm>
            <a:off x="1056000" y="1692000"/>
            <a:ext cx="4728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C6F5BF-FCF0-B3F9-BDAA-98D03E99C84B}"/>
              </a:ext>
            </a:extLst>
          </p:cNvPr>
          <p:cNvCxnSpPr>
            <a:cxnSpLocks/>
          </p:cNvCxnSpPr>
          <p:nvPr/>
        </p:nvCxnSpPr>
        <p:spPr>
          <a:xfrm>
            <a:off x="1054800" y="936153"/>
            <a:ext cx="4730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BAD3774-9983-8740-7BF5-9FE2A5776010}"/>
              </a:ext>
            </a:extLst>
          </p:cNvPr>
          <p:cNvSpPr txBox="1"/>
          <p:nvPr/>
        </p:nvSpPr>
        <p:spPr>
          <a:xfrm>
            <a:off x="1054800" y="1825587"/>
            <a:ext cx="9861237" cy="4341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Modular</a:t>
            </a:r>
          </a:p>
          <a:p>
            <a:pPr>
              <a:lnSpc>
                <a:spcPct val="115000"/>
              </a:lnSpc>
            </a:pPr>
            <a:r>
              <a:rPr lang="pt-PT" sz="24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Largura de banda: 20 – 76 </a:t>
            </a:r>
            <a:r>
              <a:rPr lang="pt-PT" sz="2400" b="1" kern="1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Mc</a:t>
            </a:r>
            <a:r>
              <a:rPr lang="pt-PT" sz="24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/s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(4m, 6m, 10m, 12m e 15m)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Omnidirecional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Impedância: 50 Ohm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Altura ao topo (inclui mastro): 12,5m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Tempo de montagem (2 </a:t>
            </a:r>
            <a:r>
              <a:rPr lang="pt-PT" sz="2400" b="1" kern="100" dirty="0" err="1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pess</a:t>
            </a: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.): 15m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Ganho (distância): 10x</a:t>
            </a:r>
            <a:br>
              <a:rPr lang="pt-PT" sz="1400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pt-PT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mountain with a person climbing a mountain&#10;&#10;Description automatically generated">
            <a:extLst>
              <a:ext uri="{FF2B5EF4-FFF2-40B4-BE49-F238E27FC236}">
                <a16:creationId xmlns:a16="http://schemas.microsoft.com/office/drawing/2014/main" id="{BF7ADEFB-5E3A-C3E4-79F6-A00AC6726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47" y="184981"/>
            <a:ext cx="584775" cy="584775"/>
          </a:xfrm>
          <a:prstGeom prst="rect">
            <a:avLst/>
          </a:prstGeom>
        </p:spPr>
      </p:pic>
      <p:pic>
        <p:nvPicPr>
          <p:cNvPr id="8" name="Picture 7" descr="A close-up of a currency note&#10;&#10;AI-generated content may be incorrect.">
            <a:extLst>
              <a:ext uri="{FF2B5EF4-FFF2-40B4-BE49-F238E27FC236}">
                <a16:creationId xmlns:a16="http://schemas.microsoft.com/office/drawing/2014/main" id="{B9C9876F-CC70-3BC3-95B6-A6BFBB541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8" y="207382"/>
            <a:ext cx="841772" cy="539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FBA518-9416-A87D-0880-A7626A59906C}"/>
              </a:ext>
            </a:extLst>
          </p:cNvPr>
          <p:cNvSpPr txBox="1"/>
          <p:nvPr/>
        </p:nvSpPr>
        <p:spPr>
          <a:xfrm>
            <a:off x="1054801" y="969655"/>
            <a:ext cx="4730050" cy="63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32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Características Técnicas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E783A6-6948-461D-4D84-C2C35DA09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0" y="835375"/>
            <a:ext cx="4464088" cy="595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8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671833-13F4-FF80-6F8A-E5AD098CA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87FDEF-5D6C-4448-69C2-2F788A56E657}"/>
              </a:ext>
            </a:extLst>
          </p:cNvPr>
          <p:cNvSpPr/>
          <p:nvPr/>
        </p:nvSpPr>
        <p:spPr>
          <a:xfrm>
            <a:off x="660361" y="152173"/>
            <a:ext cx="10871277" cy="650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>
                <a:solidFill>
                  <a:srgbClr val="6F7632"/>
                </a:solidFill>
                <a:latin typeface="Engravers MT" panose="02090707080505020304" pitchFamily="18" charset="0"/>
              </a:rPr>
              <a:t>RC-292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989CAC-9AAA-513D-C875-F6AAB0F7DC13}"/>
              </a:ext>
            </a:extLst>
          </p:cNvPr>
          <p:cNvCxnSpPr/>
          <p:nvPr/>
        </p:nvCxnSpPr>
        <p:spPr>
          <a:xfrm>
            <a:off x="1056000" y="1692000"/>
            <a:ext cx="2570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9519ED-5EEA-8A36-4753-4BC1D1C04E20}"/>
              </a:ext>
            </a:extLst>
          </p:cNvPr>
          <p:cNvCxnSpPr>
            <a:cxnSpLocks/>
          </p:cNvCxnSpPr>
          <p:nvPr/>
        </p:nvCxnSpPr>
        <p:spPr>
          <a:xfrm>
            <a:off x="1054800" y="936153"/>
            <a:ext cx="257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80D1D17-0261-5BDB-1795-7FF724CDDB40}"/>
              </a:ext>
            </a:extLst>
          </p:cNvPr>
          <p:cNvSpPr txBox="1"/>
          <p:nvPr/>
        </p:nvSpPr>
        <p:spPr>
          <a:xfrm>
            <a:off x="1053599" y="1761106"/>
            <a:ext cx="3419923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0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Base da antena MP68 (1un)</a:t>
            </a:r>
          </a:p>
          <a:p>
            <a:pPr>
              <a:spcAft>
                <a:spcPts val="800"/>
              </a:spcAft>
            </a:pPr>
            <a:r>
              <a:rPr lang="pt-PT" sz="20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Secções do mastro AB-35/TRC-7 (12un)</a:t>
            </a:r>
          </a:p>
          <a:p>
            <a:r>
              <a:rPr lang="pt-PT" sz="20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Secções dos elementos: 	AB-21/GR (12un)</a:t>
            </a:r>
          </a:p>
          <a:p>
            <a:pPr>
              <a:spcAft>
                <a:spcPts val="800"/>
              </a:spcAft>
            </a:pPr>
            <a:r>
              <a:rPr lang="pt-PT" sz="20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AB22/GR (4un)		AB23/GR (4un)		AB24/GR (4un)</a:t>
            </a:r>
          </a:p>
          <a:p>
            <a:r>
              <a:rPr lang="pt-PT" sz="20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Cabo, Base do mastro, placas, estacas,</a:t>
            </a:r>
          </a:p>
          <a:p>
            <a:r>
              <a:rPr lang="pt-PT" sz="20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espias… e </a:t>
            </a:r>
            <a:r>
              <a:rPr lang="pt-PT" sz="2000" b="1" kern="100" dirty="0" err="1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spares</a:t>
            </a:r>
            <a:br>
              <a:rPr lang="pt-PT" sz="1400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pt-PT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mountain with a person climbing a mountain&#10;&#10;Description automatically generated">
            <a:extLst>
              <a:ext uri="{FF2B5EF4-FFF2-40B4-BE49-F238E27FC236}">
                <a16:creationId xmlns:a16="http://schemas.microsoft.com/office/drawing/2014/main" id="{7D39B1AF-BB87-D237-9F60-F18006910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47" y="184981"/>
            <a:ext cx="584775" cy="584775"/>
          </a:xfrm>
          <a:prstGeom prst="rect">
            <a:avLst/>
          </a:prstGeom>
        </p:spPr>
      </p:pic>
      <p:pic>
        <p:nvPicPr>
          <p:cNvPr id="8" name="Picture 7" descr="A close-up of a currency note&#10;&#10;AI-generated content may be incorrect.">
            <a:extLst>
              <a:ext uri="{FF2B5EF4-FFF2-40B4-BE49-F238E27FC236}">
                <a16:creationId xmlns:a16="http://schemas.microsoft.com/office/drawing/2014/main" id="{0EC7149C-851E-D183-BA96-3D21A452A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8" y="207382"/>
            <a:ext cx="841772" cy="539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98FBEB-6C71-0EAD-9C72-3D623CE27159}"/>
              </a:ext>
            </a:extLst>
          </p:cNvPr>
          <p:cNvSpPr txBox="1"/>
          <p:nvPr/>
        </p:nvSpPr>
        <p:spPr>
          <a:xfrm>
            <a:off x="1053600" y="1005259"/>
            <a:ext cx="257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chemeClr val="bg1"/>
                </a:solidFill>
              </a:rPr>
              <a:t>Constituição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73EB1-6AC6-B78E-D12B-4F7631F0E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09" y="1319441"/>
            <a:ext cx="7527758" cy="501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9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B36B4C-970A-A9DA-16E6-52B071661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24D056-82DF-665D-5FAF-A79BE9554FC5}"/>
              </a:ext>
            </a:extLst>
          </p:cNvPr>
          <p:cNvSpPr/>
          <p:nvPr/>
        </p:nvSpPr>
        <p:spPr>
          <a:xfrm>
            <a:off x="660361" y="152173"/>
            <a:ext cx="10871277" cy="650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>
                <a:solidFill>
                  <a:srgbClr val="6F7632"/>
                </a:solidFill>
                <a:latin typeface="Engravers MT" panose="02090707080505020304" pitchFamily="18" charset="0"/>
              </a:rPr>
              <a:t>RC-292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8616C3-51EC-24E6-5F7C-B287E2D9D281}"/>
              </a:ext>
            </a:extLst>
          </p:cNvPr>
          <p:cNvCxnSpPr>
            <a:cxnSpLocks/>
          </p:cNvCxnSpPr>
          <p:nvPr/>
        </p:nvCxnSpPr>
        <p:spPr>
          <a:xfrm>
            <a:off x="1056000" y="1692000"/>
            <a:ext cx="28937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082A51-B3F7-272A-B4BD-61B0DCA5F4CB}"/>
              </a:ext>
            </a:extLst>
          </p:cNvPr>
          <p:cNvCxnSpPr>
            <a:cxnSpLocks/>
          </p:cNvCxnSpPr>
          <p:nvPr/>
        </p:nvCxnSpPr>
        <p:spPr>
          <a:xfrm>
            <a:off x="1054800" y="936153"/>
            <a:ext cx="28937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logo of a mountain with a person climbing a mountain&#10;&#10;Description automatically generated">
            <a:extLst>
              <a:ext uri="{FF2B5EF4-FFF2-40B4-BE49-F238E27FC236}">
                <a16:creationId xmlns:a16="http://schemas.microsoft.com/office/drawing/2014/main" id="{B576BEE1-B5CD-4BBF-4A1E-E36E9D119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47" y="184981"/>
            <a:ext cx="584775" cy="584775"/>
          </a:xfrm>
          <a:prstGeom prst="rect">
            <a:avLst/>
          </a:prstGeom>
        </p:spPr>
      </p:pic>
      <p:pic>
        <p:nvPicPr>
          <p:cNvPr id="8" name="Picture 7" descr="A close-up of a currency note&#10;&#10;AI-generated content may be incorrect.">
            <a:extLst>
              <a:ext uri="{FF2B5EF4-FFF2-40B4-BE49-F238E27FC236}">
                <a16:creationId xmlns:a16="http://schemas.microsoft.com/office/drawing/2014/main" id="{3AB5E694-652F-75B1-DF64-B20D1F52C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8" y="207382"/>
            <a:ext cx="841772" cy="539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A71AD3-6F39-F3F2-4149-8CF4F5443E14}"/>
              </a:ext>
            </a:extLst>
          </p:cNvPr>
          <p:cNvSpPr txBox="1"/>
          <p:nvPr/>
        </p:nvSpPr>
        <p:spPr>
          <a:xfrm>
            <a:off x="1054801" y="970406"/>
            <a:ext cx="2893701" cy="63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32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Configurações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C1D7151-23C4-B49A-1170-4EE05D58141A}"/>
              </a:ext>
            </a:extLst>
          </p:cNvPr>
          <p:cNvGraphicFramePr>
            <a:graphicFrameLocks noGrp="1"/>
          </p:cNvGraphicFramePr>
          <p:nvPr/>
        </p:nvGraphicFramePr>
        <p:xfrm>
          <a:off x="286634" y="2536952"/>
          <a:ext cx="7704000" cy="3686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8000">
                  <a:extLst>
                    <a:ext uri="{9D8B030D-6E8A-4147-A177-3AD203B41FA5}">
                      <a16:colId xmlns:a16="http://schemas.microsoft.com/office/drawing/2014/main" val="1697922016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123403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45367045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499151572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631785982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795682219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61197782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03513500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9748245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15722527"/>
                    </a:ext>
                  </a:extLst>
                </a:gridCol>
              </a:tblGrid>
              <a:tr h="193975">
                <a:tc rowSpan="3">
                  <a:txBody>
                    <a:bodyPr/>
                    <a:lstStyle/>
                    <a:p>
                      <a:r>
                        <a:rPr lang="pt-PT" sz="1600" dirty="0"/>
                        <a:t>Equipamentos conectados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Frequência de operação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pt-PT" sz="1600" dirty="0"/>
                        <a:t>Antena vertical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pt-PT" sz="1600" dirty="0"/>
                        <a:t>Plano de terra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110005"/>
                  </a:ext>
                </a:extLst>
              </a:tr>
              <a:tr h="39600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pt-PT" sz="1400" dirty="0"/>
                        <a:t>Quantidade e tipo de secções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dirty="0"/>
                        <a:t>Quantidade e tipo de secções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318533"/>
                  </a:ext>
                </a:extLst>
              </a:tr>
              <a:tr h="39600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aseline="0" dirty="0"/>
                        <a:t>AB-21/GR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aseline="0" dirty="0"/>
                        <a:t>AB-22/GR</a:t>
                      </a:r>
                      <a:endParaRPr lang="pt-PT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aseline="0" dirty="0"/>
                        <a:t>AB-23/GR</a:t>
                      </a:r>
                      <a:endParaRPr lang="pt-PT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aseline="0" dirty="0"/>
                        <a:t>AB-24/GR</a:t>
                      </a:r>
                      <a:endParaRPr lang="pt-PT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aseline="0" dirty="0"/>
                        <a:t>AB-21/GR</a:t>
                      </a:r>
                      <a:endParaRPr lang="pt-PT" sz="12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aseline="0" dirty="0"/>
                        <a:t>AB-22/GR</a:t>
                      </a:r>
                      <a:endParaRPr lang="pt-PT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aseline="0" dirty="0"/>
                        <a:t>AB-23/GR</a:t>
                      </a:r>
                      <a:endParaRPr lang="pt-PT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aseline="0" dirty="0"/>
                        <a:t>AB-24/GR</a:t>
                      </a:r>
                      <a:endParaRPr lang="pt-PT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02761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pt-PT" sz="1600" dirty="0"/>
                        <a:t>RT-66 , PRC-8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/>
                        <a:t>20 a 27,9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38137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pt-PT" sz="1600" dirty="0"/>
                        <a:t>RT-67 , PRC-9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/>
                        <a:t>27 a 38,9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86064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pt-PT" sz="1600" dirty="0"/>
                        <a:t>RT-68 , PRC-10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/>
                        <a:t>38 a 54,4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048470"/>
                  </a:ext>
                </a:extLst>
              </a:tr>
              <a:tr h="396000">
                <a:tc rowSpan="3">
                  <a:txBody>
                    <a:bodyPr/>
                    <a:lstStyle/>
                    <a:p>
                      <a:r>
                        <a:rPr lang="pt-PT" sz="1600" dirty="0"/>
                        <a:t>RT-264, RT-524,</a:t>
                      </a:r>
                    </a:p>
                    <a:p>
                      <a:r>
                        <a:rPr lang="pt-PT" sz="1600" dirty="0"/>
                        <a:t>PRC-25,</a:t>
                      </a:r>
                    </a:p>
                    <a:p>
                      <a:r>
                        <a:rPr lang="pt-PT" sz="1600" dirty="0"/>
                        <a:t>PRC-77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/>
                        <a:t>30 a 36,5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626839"/>
                  </a:ext>
                </a:extLst>
              </a:tr>
              <a:tr h="39600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/>
                        <a:t>36,5 a 50,5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663650"/>
                  </a:ext>
                </a:extLst>
              </a:tr>
              <a:tr h="39600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/>
                        <a:t>50,5 a 75,95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757456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37E1C79-86B8-0479-F878-FF38E20E9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284" y="857776"/>
            <a:ext cx="3940462" cy="591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88CB1E-0208-2866-62F3-AA3653A48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FCC391-219A-360B-ACBE-75C4A1363B5F}"/>
              </a:ext>
            </a:extLst>
          </p:cNvPr>
          <p:cNvSpPr/>
          <p:nvPr/>
        </p:nvSpPr>
        <p:spPr>
          <a:xfrm>
            <a:off x="660361" y="152173"/>
            <a:ext cx="10871277" cy="650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 err="1">
                <a:solidFill>
                  <a:srgbClr val="6F7632"/>
                </a:solidFill>
                <a:latin typeface="Engravers MT" panose="02090707080505020304" pitchFamily="18" charset="0"/>
              </a:rPr>
              <a:t>an</a:t>
            </a:r>
            <a:r>
              <a:rPr lang="pt-PT" sz="4000" dirty="0">
                <a:solidFill>
                  <a:srgbClr val="6F7632"/>
                </a:solidFill>
                <a:latin typeface="Engravers MT" panose="02090707080505020304" pitchFamily="18" charset="0"/>
              </a:rPr>
              <a:t>/GRC-50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3DBF58-F234-70BB-B248-DC39D49317C1}"/>
              </a:ext>
            </a:extLst>
          </p:cNvPr>
          <p:cNvCxnSpPr>
            <a:cxnSpLocks/>
          </p:cNvCxnSpPr>
          <p:nvPr/>
        </p:nvCxnSpPr>
        <p:spPr>
          <a:xfrm>
            <a:off x="1056000" y="1692000"/>
            <a:ext cx="4728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DBFD4E-369F-5A75-2B21-49392F61129F}"/>
              </a:ext>
            </a:extLst>
          </p:cNvPr>
          <p:cNvCxnSpPr>
            <a:cxnSpLocks/>
          </p:cNvCxnSpPr>
          <p:nvPr/>
        </p:nvCxnSpPr>
        <p:spPr>
          <a:xfrm>
            <a:off x="1054800" y="936153"/>
            <a:ext cx="4730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E627D1D-C378-18ED-E9D5-0235AF54B978}"/>
              </a:ext>
            </a:extLst>
          </p:cNvPr>
          <p:cNvSpPr txBox="1"/>
          <p:nvPr/>
        </p:nvSpPr>
        <p:spPr>
          <a:xfrm>
            <a:off x="1054800" y="1825587"/>
            <a:ext cx="9861237" cy="2861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Dipolo de meia onda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Largura de banda: </a:t>
            </a: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1,5</a:t>
            </a:r>
            <a:r>
              <a:rPr lang="pt-PT" sz="24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</a:t>
            </a:r>
            <a:r>
              <a:rPr lang="pt-PT" sz="24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2400" b="1" kern="1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Mc</a:t>
            </a:r>
            <a:r>
              <a:rPr lang="pt-PT" sz="24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/s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Impedância: 50 Ohm</a:t>
            </a:r>
            <a:endParaRPr lang="pt-PT" sz="2400" b="1" kern="100" dirty="0">
              <a:solidFill>
                <a:srgbClr val="FFFFFF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Potência: 100W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Peso: 5,3Kg</a:t>
            </a:r>
            <a:br>
              <a:rPr lang="pt-PT" sz="1400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pt-PT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mountain with a person climbing a mountain&#10;&#10;Description automatically generated">
            <a:extLst>
              <a:ext uri="{FF2B5EF4-FFF2-40B4-BE49-F238E27FC236}">
                <a16:creationId xmlns:a16="http://schemas.microsoft.com/office/drawing/2014/main" id="{76E70BC2-5CF0-2B32-B06B-E680738D0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47" y="184981"/>
            <a:ext cx="584775" cy="584775"/>
          </a:xfrm>
          <a:prstGeom prst="rect">
            <a:avLst/>
          </a:prstGeom>
        </p:spPr>
      </p:pic>
      <p:pic>
        <p:nvPicPr>
          <p:cNvPr id="8" name="Picture 7" descr="A close-up of a currency note&#10;&#10;AI-generated content may be incorrect.">
            <a:extLst>
              <a:ext uri="{FF2B5EF4-FFF2-40B4-BE49-F238E27FC236}">
                <a16:creationId xmlns:a16="http://schemas.microsoft.com/office/drawing/2014/main" id="{B65CA880-0D8C-2EC8-203B-FF560E40D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8" y="207382"/>
            <a:ext cx="841772" cy="539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2C7800-5401-2100-7BF0-32D3A77EA28F}"/>
              </a:ext>
            </a:extLst>
          </p:cNvPr>
          <p:cNvSpPr txBox="1"/>
          <p:nvPr/>
        </p:nvSpPr>
        <p:spPr>
          <a:xfrm>
            <a:off x="1054801" y="969655"/>
            <a:ext cx="4730050" cy="63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32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Características Técnicas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BB82E-711E-146C-BD53-E5DAC178E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635" y="936152"/>
            <a:ext cx="6281847" cy="5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4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595A13-883E-06A0-51D7-C53FADE24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037BD8-974A-E886-F20A-CCAEB373964C}"/>
              </a:ext>
            </a:extLst>
          </p:cNvPr>
          <p:cNvSpPr/>
          <p:nvPr/>
        </p:nvSpPr>
        <p:spPr>
          <a:xfrm>
            <a:off x="660361" y="152173"/>
            <a:ext cx="10871277" cy="650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 err="1">
                <a:solidFill>
                  <a:srgbClr val="6F7632"/>
                </a:solidFill>
                <a:latin typeface="Engravers MT" panose="02090707080505020304" pitchFamily="18" charset="0"/>
              </a:rPr>
              <a:t>An</a:t>
            </a:r>
            <a:r>
              <a:rPr lang="pt-PT" sz="4000" dirty="0">
                <a:solidFill>
                  <a:srgbClr val="6F7632"/>
                </a:solidFill>
                <a:latin typeface="Engravers MT" panose="02090707080505020304" pitchFamily="18" charset="0"/>
              </a:rPr>
              <a:t>/GRC-50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8914B9-3138-E8F8-A501-FF70341DC59B}"/>
              </a:ext>
            </a:extLst>
          </p:cNvPr>
          <p:cNvCxnSpPr/>
          <p:nvPr/>
        </p:nvCxnSpPr>
        <p:spPr>
          <a:xfrm>
            <a:off x="1056000" y="1692000"/>
            <a:ext cx="2570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2DF603-5182-D67E-3774-B7DA0A3CA54D}"/>
              </a:ext>
            </a:extLst>
          </p:cNvPr>
          <p:cNvCxnSpPr>
            <a:cxnSpLocks/>
          </p:cNvCxnSpPr>
          <p:nvPr/>
        </p:nvCxnSpPr>
        <p:spPr>
          <a:xfrm>
            <a:off x="1054800" y="936153"/>
            <a:ext cx="257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3310AC-607D-123F-B63E-14606D55BEB4}"/>
              </a:ext>
            </a:extLst>
          </p:cNvPr>
          <p:cNvSpPr txBox="1"/>
          <p:nvPr/>
        </p:nvSpPr>
        <p:spPr>
          <a:xfrm>
            <a:off x="1053599" y="1761106"/>
            <a:ext cx="3419923" cy="2405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0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Centro da antena (1un)</a:t>
            </a:r>
          </a:p>
          <a:p>
            <a:pPr>
              <a:spcAft>
                <a:spcPts val="800"/>
              </a:spcAft>
            </a:pPr>
            <a:r>
              <a:rPr lang="pt-PT" sz="20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Fio secções dipolo com enrolador (2un)</a:t>
            </a:r>
          </a:p>
          <a:p>
            <a:r>
              <a:rPr lang="pt-PT" sz="20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Fita métrica calibrada com frequência</a:t>
            </a:r>
          </a:p>
          <a:p>
            <a:r>
              <a:rPr lang="pt-PT" sz="20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Cabo, espias, saco</a:t>
            </a:r>
            <a:br>
              <a:rPr lang="pt-PT" sz="1400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pt-PT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mountain with a person climbing a mountain&#10;&#10;Description automatically generated">
            <a:extLst>
              <a:ext uri="{FF2B5EF4-FFF2-40B4-BE49-F238E27FC236}">
                <a16:creationId xmlns:a16="http://schemas.microsoft.com/office/drawing/2014/main" id="{6C474D09-CB14-DC14-2798-0FE2EE4A8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47" y="184981"/>
            <a:ext cx="584775" cy="584775"/>
          </a:xfrm>
          <a:prstGeom prst="rect">
            <a:avLst/>
          </a:prstGeom>
        </p:spPr>
      </p:pic>
      <p:pic>
        <p:nvPicPr>
          <p:cNvPr id="8" name="Picture 7" descr="A close-up of a currency note&#10;&#10;AI-generated content may be incorrect.">
            <a:extLst>
              <a:ext uri="{FF2B5EF4-FFF2-40B4-BE49-F238E27FC236}">
                <a16:creationId xmlns:a16="http://schemas.microsoft.com/office/drawing/2014/main" id="{5C574A82-46DF-C4A3-68B2-2B074453C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8" y="207382"/>
            <a:ext cx="841772" cy="539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CED758-EF2F-63F6-50B1-01ACC1C74A24}"/>
              </a:ext>
            </a:extLst>
          </p:cNvPr>
          <p:cNvSpPr txBox="1"/>
          <p:nvPr/>
        </p:nvSpPr>
        <p:spPr>
          <a:xfrm>
            <a:off x="1053600" y="1005259"/>
            <a:ext cx="257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chemeClr val="bg1"/>
                </a:solidFill>
              </a:rPr>
              <a:t>Constituição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2A2A0C-9A95-5BE7-6326-B123097BB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886" y="936153"/>
            <a:ext cx="7486654" cy="581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1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D650B3-3E07-8271-6BD1-867A08720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081505-7CE5-D4D8-7C0C-52133F274AED}"/>
              </a:ext>
            </a:extLst>
          </p:cNvPr>
          <p:cNvSpPr/>
          <p:nvPr/>
        </p:nvSpPr>
        <p:spPr>
          <a:xfrm>
            <a:off x="660361" y="152173"/>
            <a:ext cx="10871277" cy="650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>
                <a:solidFill>
                  <a:srgbClr val="6F7632"/>
                </a:solidFill>
                <a:latin typeface="Engravers MT" panose="02090707080505020304" pitchFamily="18" charset="0"/>
              </a:rPr>
              <a:t>AN/GRC-50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76E551-E1EC-B3F5-3161-9B5D60C28FC5}"/>
              </a:ext>
            </a:extLst>
          </p:cNvPr>
          <p:cNvCxnSpPr>
            <a:cxnSpLocks/>
          </p:cNvCxnSpPr>
          <p:nvPr/>
        </p:nvCxnSpPr>
        <p:spPr>
          <a:xfrm>
            <a:off x="1056000" y="1692000"/>
            <a:ext cx="28937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40F035-82F2-68AE-51B7-ABE720B52B29}"/>
              </a:ext>
            </a:extLst>
          </p:cNvPr>
          <p:cNvCxnSpPr>
            <a:cxnSpLocks/>
          </p:cNvCxnSpPr>
          <p:nvPr/>
        </p:nvCxnSpPr>
        <p:spPr>
          <a:xfrm>
            <a:off x="1054800" y="936153"/>
            <a:ext cx="28937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logo of a mountain with a person climbing a mountain&#10;&#10;Description automatically generated">
            <a:extLst>
              <a:ext uri="{FF2B5EF4-FFF2-40B4-BE49-F238E27FC236}">
                <a16:creationId xmlns:a16="http://schemas.microsoft.com/office/drawing/2014/main" id="{F228D445-E341-08EB-8C83-8E6A1B3F9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47" y="184981"/>
            <a:ext cx="584775" cy="584775"/>
          </a:xfrm>
          <a:prstGeom prst="rect">
            <a:avLst/>
          </a:prstGeom>
        </p:spPr>
      </p:pic>
      <p:pic>
        <p:nvPicPr>
          <p:cNvPr id="8" name="Picture 7" descr="A close-up of a currency note&#10;&#10;AI-generated content may be incorrect.">
            <a:extLst>
              <a:ext uri="{FF2B5EF4-FFF2-40B4-BE49-F238E27FC236}">
                <a16:creationId xmlns:a16="http://schemas.microsoft.com/office/drawing/2014/main" id="{AC0687DD-C205-C4B8-4BA9-B487F6A7E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8" y="207382"/>
            <a:ext cx="841772" cy="539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F2892E-8953-802E-A2DC-B05797C3831D}"/>
              </a:ext>
            </a:extLst>
          </p:cNvPr>
          <p:cNvSpPr txBox="1"/>
          <p:nvPr/>
        </p:nvSpPr>
        <p:spPr>
          <a:xfrm>
            <a:off x="1054801" y="970406"/>
            <a:ext cx="2893701" cy="63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32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Configurações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B9B283-7B30-2FD1-5A67-95507BCA6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10" y="845050"/>
            <a:ext cx="3441204" cy="1935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D0AA3C-F98C-83C5-3D01-0E971B65B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10" y="2822546"/>
            <a:ext cx="3441204" cy="1450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428610-123A-3BE9-53EE-CA61D1E77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11" y="4324004"/>
            <a:ext cx="3441204" cy="2407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6C1413-FAA6-EAD4-D7A3-CC1E58077C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5" y="3584889"/>
            <a:ext cx="5368339" cy="3093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882FBE-BBA7-DAC1-7725-7D8135DE9D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77" y="3584888"/>
            <a:ext cx="2834725" cy="25682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E9228C-D10E-45F1-C164-9DD3148732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5" y="1723924"/>
            <a:ext cx="6659994" cy="180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5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661522-0A4D-5A43-51BB-A72FA561D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535554-A9AD-2466-B3D7-6F5B28062725}"/>
              </a:ext>
            </a:extLst>
          </p:cNvPr>
          <p:cNvSpPr/>
          <p:nvPr/>
        </p:nvSpPr>
        <p:spPr>
          <a:xfrm>
            <a:off x="660361" y="152173"/>
            <a:ext cx="10871277" cy="650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200" dirty="0">
                <a:solidFill>
                  <a:srgbClr val="6F7632"/>
                </a:solidFill>
                <a:latin typeface="Engravers MT" panose="02090707080505020304" pitchFamily="18" charset="0"/>
              </a:rPr>
              <a:t>Agradecimentos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F6ACE3-A483-1A7F-D2C7-4FA5C62E0BEC}"/>
              </a:ext>
            </a:extLst>
          </p:cNvPr>
          <p:cNvSpPr txBox="1"/>
          <p:nvPr/>
        </p:nvSpPr>
        <p:spPr>
          <a:xfrm>
            <a:off x="899286" y="1459637"/>
            <a:ext cx="1045529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PT" sz="3200" b="1" dirty="0">
                <a:solidFill>
                  <a:srgbClr val="FFFFFF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Paulo CT2IWW</a:t>
            </a:r>
          </a:p>
          <a:p>
            <a:pPr>
              <a:spcAft>
                <a:spcPts val="600"/>
              </a:spcAft>
            </a:pPr>
            <a:r>
              <a:rPr lang="pt-PT" sz="3200" b="1" dirty="0">
                <a:solidFill>
                  <a:srgbClr val="FFFFFF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João CT2GSN</a:t>
            </a:r>
          </a:p>
          <a:p>
            <a:pPr>
              <a:spcAft>
                <a:spcPts val="600"/>
              </a:spcAft>
            </a:pPr>
            <a:r>
              <a:rPr lang="pt-PT" sz="3200" b="1" dirty="0">
                <a:solidFill>
                  <a:srgbClr val="FFFFFF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Francisco CT7BIO</a:t>
            </a:r>
          </a:p>
          <a:p>
            <a:pPr>
              <a:spcAft>
                <a:spcPts val="600"/>
              </a:spcAft>
            </a:pPr>
            <a:r>
              <a:rPr lang="pt-PT" sz="3200" b="1" dirty="0">
                <a:solidFill>
                  <a:srgbClr val="FFFFFF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Cardoso CT1MH</a:t>
            </a:r>
          </a:p>
          <a:p>
            <a:endParaRPr lang="pt-PT" sz="3200" b="1" dirty="0">
              <a:solidFill>
                <a:srgbClr val="FFFFFF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t-PT" sz="3200" b="1" dirty="0">
              <a:solidFill>
                <a:srgbClr val="FFFFFF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t-PT" sz="3200" b="1" dirty="0">
              <a:solidFill>
                <a:srgbClr val="FFFFFF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t-PT" sz="3200" b="1" dirty="0">
              <a:solidFill>
                <a:srgbClr val="FFFFFF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pt-PT" sz="5400" b="1" dirty="0">
                <a:solidFill>
                  <a:srgbClr val="FFFFFF"/>
                </a:solidFill>
                <a:latin typeface="Engravers MT" panose="02090707080505020304" pitchFamily="18" charset="0"/>
                <a:cs typeface="Times New Roman" panose="02020603050405020304" pitchFamily="18" charset="0"/>
              </a:rPr>
              <a:t>ct2jls/XYL      petra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4D1231-0B78-1BEA-7BEB-E47F6E6832B8}"/>
              </a:ext>
            </a:extLst>
          </p:cNvPr>
          <p:cNvCxnSpPr/>
          <p:nvPr/>
        </p:nvCxnSpPr>
        <p:spPr>
          <a:xfrm>
            <a:off x="1056000" y="6507441"/>
            <a:ext cx="1008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logo of a mountain with a person climbing a mountain&#10;&#10;Description automatically generated">
            <a:extLst>
              <a:ext uri="{FF2B5EF4-FFF2-40B4-BE49-F238E27FC236}">
                <a16:creationId xmlns:a16="http://schemas.microsoft.com/office/drawing/2014/main" id="{C795C82F-067E-7BBC-BA2D-B7314BB69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1" y="180928"/>
            <a:ext cx="584775" cy="584775"/>
          </a:xfrm>
          <a:prstGeom prst="rect">
            <a:avLst/>
          </a:prstGeom>
        </p:spPr>
      </p:pic>
      <p:pic>
        <p:nvPicPr>
          <p:cNvPr id="23" name="Picture 22" descr="A close-up of a currency note&#10;&#10;AI-generated content may be incorrect.">
            <a:extLst>
              <a:ext uri="{FF2B5EF4-FFF2-40B4-BE49-F238E27FC236}">
                <a16:creationId xmlns:a16="http://schemas.microsoft.com/office/drawing/2014/main" id="{2A6579A1-585C-59C3-5B6C-6919C0B64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8" y="212328"/>
            <a:ext cx="841772" cy="539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B920E7-4D59-FE99-5F4C-8ACBEDB99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57" y="872565"/>
            <a:ext cx="7319582" cy="487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6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C7126-784E-4986-ADC5-15FF7AF44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lag on a pole&#10;&#10;AI-generated content may be incorrect.">
            <a:extLst>
              <a:ext uri="{FF2B5EF4-FFF2-40B4-BE49-F238E27FC236}">
                <a16:creationId xmlns:a16="http://schemas.microsoft.com/office/drawing/2014/main" id="{F294768C-CE60-203E-A9BF-1FBDBB057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67"/>
          <a:stretch/>
        </p:blipFill>
        <p:spPr>
          <a:xfrm>
            <a:off x="2536401" y="1867566"/>
            <a:ext cx="7119197" cy="40330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C99229-7741-D0FA-F50C-0606080FDEAB}"/>
              </a:ext>
            </a:extLst>
          </p:cNvPr>
          <p:cNvCxnSpPr/>
          <p:nvPr/>
        </p:nvCxnSpPr>
        <p:spPr>
          <a:xfrm>
            <a:off x="1056000" y="6507441"/>
            <a:ext cx="1008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D76730B-6909-FF9E-7583-450E5A4A4D2E}"/>
              </a:ext>
            </a:extLst>
          </p:cNvPr>
          <p:cNvSpPr txBox="1"/>
          <p:nvPr/>
        </p:nvSpPr>
        <p:spPr>
          <a:xfrm>
            <a:off x="4666849" y="5752005"/>
            <a:ext cx="285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</a:rPr>
              <a:t>Obrigado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65697-8DDE-C856-9F0D-C553F594FDD7}"/>
              </a:ext>
            </a:extLst>
          </p:cNvPr>
          <p:cNvSpPr txBox="1"/>
          <p:nvPr/>
        </p:nvSpPr>
        <p:spPr>
          <a:xfrm>
            <a:off x="8619565" y="6114685"/>
            <a:ext cx="2912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>
                <a:solidFill>
                  <a:srgbClr val="FFFFFF"/>
                </a:solidFill>
                <a:latin typeface="Engravers MT" panose="02090707080505020304" pitchFamily="18" charset="0"/>
                <a:cs typeface="Times New Roman" panose="02020603050405020304" pitchFamily="18" charset="0"/>
              </a:rPr>
              <a:t>SergioD. CT2JLS</a:t>
            </a:r>
            <a:endParaRPr lang="pt-PT" dirty="0">
              <a:latin typeface="Engravers MT" panose="020907070805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C4E3C8-468A-7110-F2BC-35368BE33F8C}"/>
              </a:ext>
            </a:extLst>
          </p:cNvPr>
          <p:cNvSpPr/>
          <p:nvPr/>
        </p:nvSpPr>
        <p:spPr>
          <a:xfrm>
            <a:off x="660361" y="181633"/>
            <a:ext cx="108712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200" dirty="0">
                <a:solidFill>
                  <a:srgbClr val="6F7632"/>
                </a:solidFill>
                <a:latin typeface="Engravers MT" panose="02090707080505020304" pitchFamily="18" charset="0"/>
              </a:rPr>
              <a:t>Encontro Sota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B82485-59FB-225C-D440-799D3E003488}"/>
              </a:ext>
            </a:extLst>
          </p:cNvPr>
          <p:cNvSpPr/>
          <p:nvPr/>
        </p:nvSpPr>
        <p:spPr>
          <a:xfrm>
            <a:off x="1056000" y="588052"/>
            <a:ext cx="10080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200" dirty="0" err="1">
                <a:solidFill>
                  <a:srgbClr val="6F7632"/>
                </a:solidFill>
                <a:latin typeface="Engravers MT" panose="02090707080505020304" pitchFamily="18" charset="0"/>
              </a:rPr>
              <a:t>fRANQUEIRA</a:t>
            </a:r>
            <a:r>
              <a:rPr lang="pt-PT" sz="3200" dirty="0">
                <a:solidFill>
                  <a:srgbClr val="6F7632"/>
                </a:solidFill>
                <a:latin typeface="Engravers MT" panose="02090707080505020304" pitchFamily="18" charset="0"/>
              </a:rPr>
              <a:t> 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FF9EC3-0A16-3734-2C75-9FC533658048}"/>
              </a:ext>
            </a:extLst>
          </p:cNvPr>
          <p:cNvSpPr txBox="1"/>
          <p:nvPr/>
        </p:nvSpPr>
        <p:spPr>
          <a:xfrm>
            <a:off x="2730951" y="994471"/>
            <a:ext cx="6730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000" b="1" dirty="0">
                <a:solidFill>
                  <a:srgbClr val="FFFFFF"/>
                </a:solidFill>
              </a:rPr>
              <a:t>SOTA É LIBERDADE</a:t>
            </a:r>
          </a:p>
        </p:txBody>
      </p:sp>
    </p:spTree>
    <p:extLst>
      <p:ext uri="{BB962C8B-B14F-4D97-AF65-F5344CB8AC3E}">
        <p14:creationId xmlns:p14="http://schemas.microsoft.com/office/powerpoint/2010/main" val="8071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" presetClass="exit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3" grpId="0" animBg="1"/>
      <p:bldP spid="4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B81F17-7699-7AE8-E974-2714533AE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lag on a pole&#10;&#10;AI-generated content may be incorrect.">
            <a:extLst>
              <a:ext uri="{FF2B5EF4-FFF2-40B4-BE49-F238E27FC236}">
                <a16:creationId xmlns:a16="http://schemas.microsoft.com/office/drawing/2014/main" id="{4ED339BC-396D-557C-4E8D-68820FC6E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67"/>
          <a:stretch/>
        </p:blipFill>
        <p:spPr>
          <a:xfrm>
            <a:off x="2536401" y="1867566"/>
            <a:ext cx="7119197" cy="40330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8F5CD4-00D3-E527-6C11-03CFF93BF996}"/>
              </a:ext>
            </a:extLst>
          </p:cNvPr>
          <p:cNvCxnSpPr/>
          <p:nvPr/>
        </p:nvCxnSpPr>
        <p:spPr>
          <a:xfrm>
            <a:off x="1056000" y="6507441"/>
            <a:ext cx="1008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7D4807C-6E69-7743-8600-BA54CD20985E}"/>
              </a:ext>
            </a:extLst>
          </p:cNvPr>
          <p:cNvSpPr txBox="1"/>
          <p:nvPr/>
        </p:nvSpPr>
        <p:spPr>
          <a:xfrm>
            <a:off x="8619565" y="6114685"/>
            <a:ext cx="2912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>
                <a:solidFill>
                  <a:srgbClr val="FFFFFF"/>
                </a:solidFill>
                <a:latin typeface="Engravers MT" panose="02090707080505020304" pitchFamily="18" charset="0"/>
                <a:cs typeface="Times New Roman" panose="02020603050405020304" pitchFamily="18" charset="0"/>
              </a:rPr>
              <a:t>SergioD. CT2JLS</a:t>
            </a:r>
            <a:endParaRPr lang="pt-PT" dirty="0">
              <a:latin typeface="Engravers MT" panose="020907070805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CAC236-D6D3-EFEB-42AC-C5780FB8AA73}"/>
              </a:ext>
            </a:extLst>
          </p:cNvPr>
          <p:cNvSpPr txBox="1"/>
          <p:nvPr/>
        </p:nvSpPr>
        <p:spPr>
          <a:xfrm>
            <a:off x="2730951" y="993600"/>
            <a:ext cx="6730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000" b="1" dirty="0">
                <a:solidFill>
                  <a:srgbClr val="FFFFFF"/>
                </a:solidFill>
              </a:rPr>
              <a:t>SOTA É LIBERDADE</a:t>
            </a:r>
          </a:p>
        </p:txBody>
      </p:sp>
    </p:spTree>
    <p:extLst>
      <p:ext uri="{BB962C8B-B14F-4D97-AF65-F5344CB8AC3E}">
        <p14:creationId xmlns:p14="http://schemas.microsoft.com/office/powerpoint/2010/main" val="20731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-0.15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-0.32643 0.05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8" y="2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306 L 0 -0.0351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512B32-C1F8-49C4-4CC6-FB2CE7C47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F21874-1CC5-B512-F875-19A510E629B6}"/>
              </a:ext>
            </a:extLst>
          </p:cNvPr>
          <p:cNvCxnSpPr>
            <a:cxnSpLocks/>
          </p:cNvCxnSpPr>
          <p:nvPr/>
        </p:nvCxnSpPr>
        <p:spPr>
          <a:xfrm>
            <a:off x="11833986" y="156307"/>
            <a:ext cx="0" cy="65453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BABA3CB-293B-EC62-10E6-B844426BC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1" y="489625"/>
            <a:ext cx="8818124" cy="5878749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BFB7B6F-AFFF-8B1F-5C50-D588A03AA51E}"/>
              </a:ext>
            </a:extLst>
          </p:cNvPr>
          <p:cNvSpPr/>
          <p:nvPr/>
        </p:nvSpPr>
        <p:spPr>
          <a:xfrm>
            <a:off x="8238136" y="156307"/>
            <a:ext cx="3422085" cy="2664714"/>
          </a:xfrm>
          <a:prstGeom prst="wedgeEllipseCallout">
            <a:avLst>
              <a:gd name="adj1" fmla="val -87102"/>
              <a:gd name="adj2" fmla="val 12921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b="1" dirty="0">
                <a:solidFill>
                  <a:srgbClr val="6F7632"/>
                </a:solidFill>
              </a:rPr>
              <a:t>CQ…</a:t>
            </a:r>
          </a:p>
          <a:p>
            <a:r>
              <a:rPr lang="pt-PT" b="1" dirty="0">
                <a:solidFill>
                  <a:srgbClr val="6F7632"/>
                </a:solidFill>
              </a:rPr>
              <a:t>CQ SOTA</a:t>
            </a:r>
          </a:p>
          <a:p>
            <a:r>
              <a:rPr lang="pt-PT" b="1" dirty="0">
                <a:solidFill>
                  <a:srgbClr val="6F7632"/>
                </a:solidFill>
              </a:rPr>
              <a:t>CQ…</a:t>
            </a:r>
          </a:p>
          <a:p>
            <a:r>
              <a:rPr lang="pt-PT" b="1" dirty="0">
                <a:solidFill>
                  <a:srgbClr val="6F7632"/>
                </a:solidFill>
              </a:rPr>
              <a:t>CQ </a:t>
            </a:r>
            <a:r>
              <a:rPr lang="pt-PT" b="1" dirty="0" err="1">
                <a:solidFill>
                  <a:srgbClr val="6F7632"/>
                </a:solidFill>
              </a:rPr>
              <a:t>Summits</a:t>
            </a:r>
            <a:r>
              <a:rPr lang="pt-PT" b="1" dirty="0">
                <a:solidFill>
                  <a:srgbClr val="6F7632"/>
                </a:solidFill>
              </a:rPr>
              <a:t> </a:t>
            </a:r>
            <a:r>
              <a:rPr lang="pt-PT" b="1" dirty="0" err="1">
                <a:solidFill>
                  <a:srgbClr val="6F7632"/>
                </a:solidFill>
              </a:rPr>
              <a:t>On</a:t>
            </a:r>
            <a:r>
              <a:rPr lang="pt-PT" b="1" dirty="0">
                <a:solidFill>
                  <a:srgbClr val="6F7632"/>
                </a:solidFill>
              </a:rPr>
              <a:t> </a:t>
            </a:r>
            <a:r>
              <a:rPr lang="pt-PT" b="1" dirty="0" err="1">
                <a:solidFill>
                  <a:srgbClr val="6F7632"/>
                </a:solidFill>
              </a:rPr>
              <a:t>The</a:t>
            </a:r>
            <a:r>
              <a:rPr lang="pt-PT" b="1" dirty="0">
                <a:solidFill>
                  <a:srgbClr val="6F7632"/>
                </a:solidFill>
              </a:rPr>
              <a:t>   </a:t>
            </a:r>
            <a:r>
              <a:rPr lang="pt-PT" b="1" dirty="0" err="1">
                <a:solidFill>
                  <a:srgbClr val="6F7632"/>
                </a:solidFill>
              </a:rPr>
              <a:t>Air</a:t>
            </a:r>
            <a:r>
              <a:rPr lang="pt-PT" b="1" dirty="0">
                <a:solidFill>
                  <a:srgbClr val="6F7632"/>
                </a:solidFill>
              </a:rPr>
              <a:t>…</a:t>
            </a:r>
          </a:p>
          <a:p>
            <a:r>
              <a:rPr lang="pt-PT" b="1" dirty="0">
                <a:solidFill>
                  <a:srgbClr val="6F7632"/>
                </a:solidFill>
              </a:rPr>
              <a:t>CT2JLS/P </a:t>
            </a:r>
            <a:r>
              <a:rPr lang="pt-PT" b="1" dirty="0" err="1">
                <a:solidFill>
                  <a:srgbClr val="6F7632"/>
                </a:solidFill>
              </a:rPr>
              <a:t>calling</a:t>
            </a:r>
            <a:r>
              <a:rPr lang="pt-PT" b="1" dirty="0">
                <a:solidFill>
                  <a:srgbClr val="6F7632"/>
                </a:solidFill>
              </a:rPr>
              <a:t> </a:t>
            </a:r>
            <a:r>
              <a:rPr lang="pt-PT" b="1" dirty="0" err="1">
                <a:solidFill>
                  <a:srgbClr val="6F7632"/>
                </a:solidFill>
              </a:rPr>
              <a:t>Summits</a:t>
            </a:r>
            <a:r>
              <a:rPr lang="pt-PT" b="1" dirty="0">
                <a:solidFill>
                  <a:srgbClr val="6F7632"/>
                </a:solidFill>
              </a:rPr>
              <a:t> </a:t>
            </a:r>
            <a:r>
              <a:rPr lang="pt-PT" b="1" dirty="0" err="1">
                <a:solidFill>
                  <a:srgbClr val="6F7632"/>
                </a:solidFill>
              </a:rPr>
              <a:t>on</a:t>
            </a:r>
            <a:r>
              <a:rPr lang="pt-PT" b="1" dirty="0">
                <a:solidFill>
                  <a:srgbClr val="6F7632"/>
                </a:solidFill>
              </a:rPr>
              <a:t> </a:t>
            </a:r>
            <a:r>
              <a:rPr lang="pt-PT" b="1" dirty="0" err="1">
                <a:solidFill>
                  <a:srgbClr val="6F7632"/>
                </a:solidFill>
              </a:rPr>
              <a:t>the</a:t>
            </a:r>
            <a:r>
              <a:rPr lang="pt-PT" b="1" dirty="0">
                <a:solidFill>
                  <a:srgbClr val="6F7632"/>
                </a:solidFill>
              </a:rPr>
              <a:t> </a:t>
            </a:r>
            <a:r>
              <a:rPr lang="pt-PT" b="1" dirty="0" err="1">
                <a:solidFill>
                  <a:srgbClr val="6F7632"/>
                </a:solidFill>
              </a:rPr>
              <a:t>air</a:t>
            </a:r>
            <a:r>
              <a:rPr lang="pt-PT" b="1" dirty="0">
                <a:solidFill>
                  <a:srgbClr val="6F7632"/>
                </a:solidFill>
              </a:rPr>
              <a:t>,</a:t>
            </a:r>
          </a:p>
          <a:p>
            <a:r>
              <a:rPr lang="pt-PT" b="1" dirty="0">
                <a:solidFill>
                  <a:srgbClr val="6F7632"/>
                </a:solidFill>
              </a:rPr>
              <a:t>CT/MN-061</a:t>
            </a:r>
          </a:p>
        </p:txBody>
      </p:sp>
    </p:spTree>
    <p:extLst>
      <p:ext uri="{BB962C8B-B14F-4D97-AF65-F5344CB8AC3E}">
        <p14:creationId xmlns:p14="http://schemas.microsoft.com/office/powerpoint/2010/main" val="408399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2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3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704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205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306"/>
                            </p:stCondLst>
                            <p:childTnLst>
                              <p:par>
                                <p:cTn id="26" presetID="9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8" grpId="1" uiExpand="1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30EDEC-916B-CBA6-399E-B1188E14A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DABFDA-FD39-6E75-1445-D7AAE124D1B3}"/>
              </a:ext>
            </a:extLst>
          </p:cNvPr>
          <p:cNvSpPr/>
          <p:nvPr/>
        </p:nvSpPr>
        <p:spPr>
          <a:xfrm>
            <a:off x="660361" y="152173"/>
            <a:ext cx="10871277" cy="650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>
                <a:solidFill>
                  <a:srgbClr val="6F7632"/>
                </a:solidFill>
                <a:latin typeface="Engravers MT" panose="02090707080505020304" pitchFamily="18" charset="0"/>
              </a:rPr>
              <a:t>Encontro Sota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0BBC41-F929-6BFB-3D28-2E948004A9C9}"/>
              </a:ext>
            </a:extLst>
          </p:cNvPr>
          <p:cNvCxnSpPr/>
          <p:nvPr/>
        </p:nvCxnSpPr>
        <p:spPr>
          <a:xfrm>
            <a:off x="1056000" y="6264000"/>
            <a:ext cx="1008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2248998-86F8-F4EF-3449-35AAD2718E42}"/>
              </a:ext>
            </a:extLst>
          </p:cNvPr>
          <p:cNvSpPr/>
          <p:nvPr/>
        </p:nvSpPr>
        <p:spPr>
          <a:xfrm>
            <a:off x="1056000" y="876895"/>
            <a:ext cx="10080000" cy="650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>
                <a:solidFill>
                  <a:srgbClr val="6F7632"/>
                </a:solidFill>
                <a:latin typeface="Engravers MT" panose="02090707080505020304" pitchFamily="18" charset="0"/>
              </a:rPr>
              <a:t>Franqueira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BE46AC-F34B-8B59-EE8E-8882E4450648}"/>
              </a:ext>
            </a:extLst>
          </p:cNvPr>
          <p:cNvSpPr txBox="1"/>
          <p:nvPr/>
        </p:nvSpPr>
        <p:spPr>
          <a:xfrm>
            <a:off x="5891616" y="5745378"/>
            <a:ext cx="564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800" b="1" dirty="0">
                <a:solidFill>
                  <a:srgbClr val="FFFFFF"/>
                </a:solidFill>
                <a:latin typeface="Engravers MT" panose="02090707080505020304" pitchFamily="18" charset="0"/>
                <a:cs typeface="Times New Roman" panose="02020603050405020304" pitchFamily="18" charset="0"/>
              </a:rPr>
              <a:t>SergioD. CT2JLS</a:t>
            </a:r>
            <a:endParaRPr lang="pt-PT" sz="2800" dirty="0">
              <a:latin typeface="Engravers MT" panose="02090707080505020304" pitchFamily="18" charset="0"/>
            </a:endParaRPr>
          </a:p>
        </p:txBody>
      </p:sp>
      <p:pic>
        <p:nvPicPr>
          <p:cNvPr id="5" name="Picture 4" descr="A logo of a mountain with a person climbing a mountain&#10;&#10;Description automatically generated">
            <a:extLst>
              <a:ext uri="{FF2B5EF4-FFF2-40B4-BE49-F238E27FC236}">
                <a16:creationId xmlns:a16="http://schemas.microsoft.com/office/drawing/2014/main" id="{3B1C1D6F-2020-0029-7A7C-9B25B8064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23" y="1567970"/>
            <a:ext cx="4655348" cy="46553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D105F6-16A3-6585-A898-DDB86D0B3C19}"/>
              </a:ext>
            </a:extLst>
          </p:cNvPr>
          <p:cNvSpPr txBox="1"/>
          <p:nvPr/>
        </p:nvSpPr>
        <p:spPr>
          <a:xfrm>
            <a:off x="660359" y="1758785"/>
            <a:ext cx="1047564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PT" sz="3800" b="1" dirty="0">
              <a:solidFill>
                <a:srgbClr val="FFFFFF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pt-PT" sz="3800" b="1" dirty="0">
                <a:solidFill>
                  <a:srgbClr val="FFFFFF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Equipamentos Militares</a:t>
            </a:r>
          </a:p>
          <a:p>
            <a:r>
              <a:rPr lang="pt-PT" sz="3800" b="1" dirty="0">
                <a:solidFill>
                  <a:srgbClr val="FFFFFF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nas atividades SOTA</a:t>
            </a:r>
          </a:p>
        </p:txBody>
      </p:sp>
    </p:spTree>
    <p:extLst>
      <p:ext uri="{BB962C8B-B14F-4D97-AF65-F5344CB8AC3E}">
        <p14:creationId xmlns:p14="http://schemas.microsoft.com/office/powerpoint/2010/main" val="300167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4.44444E-6 L 0.34414 -0.1497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-75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58AD41-8EE5-0DB8-AFFD-9363991E1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2CD3A6-E3ED-1753-98E7-DFC20DFCA79A}"/>
              </a:ext>
            </a:extLst>
          </p:cNvPr>
          <p:cNvSpPr/>
          <p:nvPr/>
        </p:nvSpPr>
        <p:spPr>
          <a:xfrm>
            <a:off x="660361" y="152173"/>
            <a:ext cx="10871277" cy="650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F7632"/>
                </a:solidFill>
                <a:effectLst/>
                <a:uLnTx/>
                <a:uFillTx/>
                <a:latin typeface="Engravers MT" panose="02090707080505020304" pitchFamily="18" charset="0"/>
                <a:ea typeface="+mn-ea"/>
                <a:cs typeface="+mn-cs"/>
              </a:rPr>
              <a:t>Radios</a:t>
            </a:r>
            <a:r>
              <a:rPr kumimoji="0" lang="pt-PT" sz="4000" b="0" i="0" u="none" strike="noStrike" kern="1200" cap="none" spc="0" normalizeH="0" baseline="0" noProof="0" dirty="0">
                <a:ln>
                  <a:noFill/>
                </a:ln>
                <a:solidFill>
                  <a:srgbClr val="6F7632"/>
                </a:solidFill>
                <a:effectLst/>
                <a:uLnTx/>
                <a:uFillTx/>
                <a:latin typeface="Engravers MT" panose="02090707080505020304" pitchFamily="18" charset="0"/>
                <a:ea typeface="+mn-ea"/>
                <a:cs typeface="+mn-cs"/>
              </a:rPr>
              <a:t> / </a:t>
            </a:r>
            <a:r>
              <a:rPr kumimoji="0" lang="pt-PT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F7632"/>
                </a:solidFill>
                <a:effectLst/>
                <a:uLnTx/>
                <a:uFillTx/>
                <a:latin typeface="Engravers MT" panose="02090707080505020304" pitchFamily="18" charset="0"/>
                <a:ea typeface="+mn-ea"/>
                <a:cs typeface="+mn-cs"/>
              </a:rPr>
              <a:t>Hand</a:t>
            </a:r>
            <a:r>
              <a:rPr kumimoji="0" lang="pt-PT" sz="4000" b="0" i="0" u="none" strike="noStrike" kern="1200" cap="none" spc="0" normalizeH="0" baseline="0" noProof="0" dirty="0">
                <a:ln>
                  <a:noFill/>
                </a:ln>
                <a:solidFill>
                  <a:srgbClr val="6F7632"/>
                </a:solidFill>
                <a:effectLst/>
                <a:uLnTx/>
                <a:uFillTx/>
                <a:latin typeface="Engravers MT" panose="02090707080505020304" pitchFamily="18" charset="0"/>
                <a:ea typeface="+mn-ea"/>
                <a:cs typeface="+mn-cs"/>
              </a:rPr>
              <a:t> </a:t>
            </a:r>
            <a:r>
              <a:rPr kumimoji="0" lang="pt-PT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F7632"/>
                </a:solidFill>
                <a:effectLst/>
                <a:uLnTx/>
                <a:uFillTx/>
                <a:latin typeface="Engravers MT" panose="02090707080505020304" pitchFamily="18" charset="0"/>
                <a:ea typeface="+mn-ea"/>
                <a:cs typeface="+mn-cs"/>
              </a:rPr>
              <a:t>held</a:t>
            </a:r>
            <a:endParaRPr kumimoji="0" lang="pt-PT" sz="4000" b="0" i="0" u="none" strike="noStrike" kern="1200" cap="none" spc="0" normalizeH="0" baseline="0" noProof="0" dirty="0">
              <a:ln>
                <a:noFill/>
              </a:ln>
              <a:solidFill>
                <a:srgbClr val="6F7632"/>
              </a:solidFill>
              <a:effectLst/>
              <a:uLnTx/>
              <a:uFillTx/>
              <a:latin typeface="Engravers MT" panose="02090707080505020304" pitchFamily="18" charset="0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9853F1-83D4-B675-D547-14B1FDB19877}"/>
              </a:ext>
            </a:extLst>
          </p:cNvPr>
          <p:cNvCxnSpPr/>
          <p:nvPr/>
        </p:nvCxnSpPr>
        <p:spPr>
          <a:xfrm>
            <a:off x="1056000" y="6507441"/>
            <a:ext cx="1008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logo of a mountain with a person climbing a mountain&#10;&#10;Description automatically generated">
            <a:extLst>
              <a:ext uri="{FF2B5EF4-FFF2-40B4-BE49-F238E27FC236}">
                <a16:creationId xmlns:a16="http://schemas.microsoft.com/office/drawing/2014/main" id="{DCFE5C56-7247-CEB5-ADA0-93B9D9046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47" y="184982"/>
            <a:ext cx="584775" cy="584775"/>
          </a:xfrm>
          <a:prstGeom prst="rect">
            <a:avLst/>
          </a:prstGeom>
        </p:spPr>
      </p:pic>
      <p:pic>
        <p:nvPicPr>
          <p:cNvPr id="5" name="Picture 4" descr="A close-up of a currency note&#10;&#10;AI-generated content may be incorrect.">
            <a:extLst>
              <a:ext uri="{FF2B5EF4-FFF2-40B4-BE49-F238E27FC236}">
                <a16:creationId xmlns:a16="http://schemas.microsoft.com/office/drawing/2014/main" id="{EE9AEB87-9BBF-9C96-C82F-45A9C3E6C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8" y="207382"/>
            <a:ext cx="841772" cy="539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705E5F-DD6C-792D-ECDD-852148515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98" y="1393849"/>
            <a:ext cx="2722537" cy="5058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39D30D-29F6-7CAA-E31C-4831AEAD6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1" y="1393848"/>
            <a:ext cx="1997835" cy="50583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9D946C-B7D0-8DD6-80E4-300B6B41C2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545" y="1393847"/>
            <a:ext cx="1788093" cy="5058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5CCFF-2D2D-2CCB-D420-E8228051CE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330" y="1393846"/>
            <a:ext cx="1825041" cy="5058381"/>
          </a:xfrm>
          <a:prstGeom prst="rect">
            <a:avLst/>
          </a:prstGeom>
        </p:spPr>
      </p:pic>
      <p:pic>
        <p:nvPicPr>
          <p:cNvPr id="6" name="Picture 5" descr="A green box with knobs&#10;&#10;AI-generated content may be incorrect.">
            <a:extLst>
              <a:ext uri="{FF2B5EF4-FFF2-40B4-BE49-F238E27FC236}">
                <a16:creationId xmlns:a16="http://schemas.microsoft.com/office/drawing/2014/main" id="{48EEED65-1294-EA90-A9DE-B861D48797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26" y="1393845"/>
            <a:ext cx="2093530" cy="505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4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1CC797-3D13-3EE7-04DD-9BF1526F5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A54696-1F8B-6A4D-0B6B-5DEC8C12CA18}"/>
              </a:ext>
            </a:extLst>
          </p:cNvPr>
          <p:cNvSpPr/>
          <p:nvPr/>
        </p:nvSpPr>
        <p:spPr>
          <a:xfrm>
            <a:off x="660361" y="152173"/>
            <a:ext cx="10871277" cy="650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 err="1">
                <a:solidFill>
                  <a:srgbClr val="6F7632"/>
                </a:solidFill>
                <a:latin typeface="Engravers MT" panose="02090707080505020304" pitchFamily="18" charset="0"/>
              </a:rPr>
              <a:t>Radios</a:t>
            </a:r>
            <a:r>
              <a:rPr lang="pt-PT" sz="4000" dirty="0">
                <a:solidFill>
                  <a:srgbClr val="6F7632"/>
                </a:solidFill>
                <a:latin typeface="Engravers MT" panose="02090707080505020304" pitchFamily="18" charset="0"/>
              </a:rPr>
              <a:t> / Man Pack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3681A9-D253-9D41-F1F1-1ECA6E260387}"/>
              </a:ext>
            </a:extLst>
          </p:cNvPr>
          <p:cNvCxnSpPr/>
          <p:nvPr/>
        </p:nvCxnSpPr>
        <p:spPr>
          <a:xfrm>
            <a:off x="1056000" y="6507441"/>
            <a:ext cx="1008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logo of a mountain with a person climbing a mountain&#10;&#10;Description automatically generated">
            <a:extLst>
              <a:ext uri="{FF2B5EF4-FFF2-40B4-BE49-F238E27FC236}">
                <a16:creationId xmlns:a16="http://schemas.microsoft.com/office/drawing/2014/main" id="{4322B769-E341-5D29-7C7C-2655B8FD9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47" y="184982"/>
            <a:ext cx="584775" cy="584775"/>
          </a:xfrm>
          <a:prstGeom prst="rect">
            <a:avLst/>
          </a:prstGeom>
        </p:spPr>
      </p:pic>
      <p:pic>
        <p:nvPicPr>
          <p:cNvPr id="3" name="Picture 2" descr="A close-up of a currency note&#10;&#10;AI-generated content may be incorrect.">
            <a:extLst>
              <a:ext uri="{FF2B5EF4-FFF2-40B4-BE49-F238E27FC236}">
                <a16:creationId xmlns:a16="http://schemas.microsoft.com/office/drawing/2014/main" id="{70102754-7B89-3842-AA1D-BB9C08B8C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8" y="207382"/>
            <a:ext cx="841772" cy="539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8BF297-7DEA-23E7-B91F-82A9D2C98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01" y="1352285"/>
            <a:ext cx="7742396" cy="50229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2DC17D-F697-C7FF-A34F-BE062FC6A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1" y="1502788"/>
            <a:ext cx="10871277" cy="45326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B36E4C-1F24-6782-62CE-25D33131D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81" y="1427404"/>
            <a:ext cx="8625503" cy="4873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1CEF23-0B2E-348B-0A45-C5FC24B3A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55" y="1352285"/>
            <a:ext cx="8336087" cy="5100063"/>
          </a:xfrm>
          <a:prstGeom prst="rect">
            <a:avLst/>
          </a:prstGeom>
        </p:spPr>
      </p:pic>
      <p:pic>
        <p:nvPicPr>
          <p:cNvPr id="6" name="Picture 5" descr="A close-up of a radio&#10;&#10;AI-generated content may be incorrect.">
            <a:extLst>
              <a:ext uri="{FF2B5EF4-FFF2-40B4-BE49-F238E27FC236}">
                <a16:creationId xmlns:a16="http://schemas.microsoft.com/office/drawing/2014/main" id="{459EDDB8-708A-E231-409C-6D793D8B92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51" y="881916"/>
            <a:ext cx="8432910" cy="56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3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79167E-6 4.07407E-6 L -0.30092 -0.17848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52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2.96296E-6 L -0.26432 0.20208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16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4.07407E-6 L 0.21693 0.18032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79167E-6 -1.48148E-6 L 0.20559 -0.2238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500"/>
                            </p:stCondLst>
                            <p:childTnLst>
                              <p:par>
                                <p:cTn id="50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75E-6 2.59259E-6 L -0.0569 0.0247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94DC6-2330-2528-5F01-DDC4D9A60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6A8E70-5A5D-018F-2FD7-9991EE35B82D}"/>
              </a:ext>
            </a:extLst>
          </p:cNvPr>
          <p:cNvSpPr/>
          <p:nvPr/>
        </p:nvSpPr>
        <p:spPr>
          <a:xfrm>
            <a:off x="660361" y="152173"/>
            <a:ext cx="10871277" cy="650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>
                <a:solidFill>
                  <a:srgbClr val="6F7632"/>
                </a:solidFill>
                <a:latin typeface="Engravers MT" panose="02090707080505020304" pitchFamily="18" charset="0"/>
              </a:rPr>
              <a:t>Antenas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463890-7626-8C5C-1868-0BAF699EB09A}"/>
              </a:ext>
            </a:extLst>
          </p:cNvPr>
          <p:cNvCxnSpPr>
            <a:cxnSpLocks/>
          </p:cNvCxnSpPr>
          <p:nvPr/>
        </p:nvCxnSpPr>
        <p:spPr>
          <a:xfrm>
            <a:off x="660361" y="1692000"/>
            <a:ext cx="23859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C7C2B7-6135-867F-1DE7-723BD3867A48}"/>
              </a:ext>
            </a:extLst>
          </p:cNvPr>
          <p:cNvCxnSpPr>
            <a:cxnSpLocks/>
          </p:cNvCxnSpPr>
          <p:nvPr/>
        </p:nvCxnSpPr>
        <p:spPr>
          <a:xfrm>
            <a:off x="660361" y="936153"/>
            <a:ext cx="23859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logo of a mountain with a person climbing a mountain&#10;&#10;Description automatically generated">
            <a:extLst>
              <a:ext uri="{FF2B5EF4-FFF2-40B4-BE49-F238E27FC236}">
                <a16:creationId xmlns:a16="http://schemas.microsoft.com/office/drawing/2014/main" id="{1125C0A2-D520-0858-8F50-3E5C7BD5C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47" y="184981"/>
            <a:ext cx="584775" cy="584775"/>
          </a:xfrm>
          <a:prstGeom prst="rect">
            <a:avLst/>
          </a:prstGeom>
        </p:spPr>
      </p:pic>
      <p:pic>
        <p:nvPicPr>
          <p:cNvPr id="8" name="Picture 7" descr="A close-up of a currency note&#10;&#10;AI-generated content may be incorrect.">
            <a:extLst>
              <a:ext uri="{FF2B5EF4-FFF2-40B4-BE49-F238E27FC236}">
                <a16:creationId xmlns:a16="http://schemas.microsoft.com/office/drawing/2014/main" id="{771E8A13-855B-43A2-FD74-5CF9E7CD9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8" y="207382"/>
            <a:ext cx="841772" cy="539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9CF8DE-1740-C8D0-470E-7829ED24DD31}"/>
              </a:ext>
            </a:extLst>
          </p:cNvPr>
          <p:cNvSpPr txBox="1"/>
          <p:nvPr/>
        </p:nvSpPr>
        <p:spPr>
          <a:xfrm>
            <a:off x="660305" y="969655"/>
            <a:ext cx="2386000" cy="63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PT" sz="32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AT-249/GRD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19F157-2BC6-B8F1-F743-E6C829BA8AC6}"/>
              </a:ext>
            </a:extLst>
          </p:cNvPr>
          <p:cNvCxnSpPr>
            <a:cxnSpLocks/>
          </p:cNvCxnSpPr>
          <p:nvPr/>
        </p:nvCxnSpPr>
        <p:spPr>
          <a:xfrm>
            <a:off x="6164396" y="1692000"/>
            <a:ext cx="536724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1D0D92-8826-C862-DF6F-111DCAEA8373}"/>
              </a:ext>
            </a:extLst>
          </p:cNvPr>
          <p:cNvCxnSpPr>
            <a:cxnSpLocks/>
          </p:cNvCxnSpPr>
          <p:nvPr/>
        </p:nvCxnSpPr>
        <p:spPr>
          <a:xfrm>
            <a:off x="6163196" y="936153"/>
            <a:ext cx="536844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A03246D-6937-147A-447D-E66E4FEC7C24}"/>
              </a:ext>
            </a:extLst>
          </p:cNvPr>
          <p:cNvSpPr txBox="1"/>
          <p:nvPr/>
        </p:nvSpPr>
        <p:spPr>
          <a:xfrm>
            <a:off x="6163196" y="969655"/>
            <a:ext cx="5367241" cy="63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PT" sz="32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AN/GRA-50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8F0FB-ECBB-E2F0-1F77-B4AA73E9D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51" y="2078850"/>
            <a:ext cx="2386000" cy="357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588EFD-6023-52AA-989B-9B13E323F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196" y="2078850"/>
            <a:ext cx="5368500" cy="357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AD986E-FDB0-ECF9-0FA6-095E21FE0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4" y="2078850"/>
            <a:ext cx="2386000" cy="35790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8A08BE-3AE3-7F38-21F5-056892A7E214}"/>
              </a:ext>
            </a:extLst>
          </p:cNvPr>
          <p:cNvCxnSpPr>
            <a:cxnSpLocks/>
          </p:cNvCxnSpPr>
          <p:nvPr/>
        </p:nvCxnSpPr>
        <p:spPr>
          <a:xfrm>
            <a:off x="3398851" y="1692000"/>
            <a:ext cx="23859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90C59D4-4E95-E43D-6B6E-F71B19D26116}"/>
              </a:ext>
            </a:extLst>
          </p:cNvPr>
          <p:cNvCxnSpPr>
            <a:cxnSpLocks/>
          </p:cNvCxnSpPr>
          <p:nvPr/>
        </p:nvCxnSpPr>
        <p:spPr>
          <a:xfrm>
            <a:off x="3398851" y="936153"/>
            <a:ext cx="23859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8BFA479-4568-4584-4D96-E2EF5BFE7480}"/>
              </a:ext>
            </a:extLst>
          </p:cNvPr>
          <p:cNvSpPr txBox="1"/>
          <p:nvPr/>
        </p:nvSpPr>
        <p:spPr>
          <a:xfrm>
            <a:off x="3398795" y="969655"/>
            <a:ext cx="2386000" cy="63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PT" sz="32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RC-292</a:t>
            </a:r>
          </a:p>
        </p:txBody>
      </p:sp>
    </p:spTree>
    <p:extLst>
      <p:ext uri="{BB962C8B-B14F-4D97-AF65-F5344CB8AC3E}">
        <p14:creationId xmlns:p14="http://schemas.microsoft.com/office/powerpoint/2010/main" val="251438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20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613160-F24E-25C9-1C29-459E2E26F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326869-E121-0852-7568-F6A4EDB24444}"/>
              </a:ext>
            </a:extLst>
          </p:cNvPr>
          <p:cNvSpPr/>
          <p:nvPr/>
        </p:nvSpPr>
        <p:spPr>
          <a:xfrm>
            <a:off x="660361" y="152173"/>
            <a:ext cx="10871277" cy="650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>
                <a:solidFill>
                  <a:srgbClr val="6F7632"/>
                </a:solidFill>
                <a:latin typeface="Engravers MT" panose="02090707080505020304" pitchFamily="18" charset="0"/>
              </a:rPr>
              <a:t>AT-249/GRD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ABF9AAC-CC08-610F-83E3-E921F48F52D3}"/>
              </a:ext>
            </a:extLst>
          </p:cNvPr>
          <p:cNvCxnSpPr>
            <a:cxnSpLocks/>
          </p:cNvCxnSpPr>
          <p:nvPr/>
        </p:nvCxnSpPr>
        <p:spPr>
          <a:xfrm>
            <a:off x="1056000" y="1692000"/>
            <a:ext cx="4728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F6C7B7-7785-4E06-222E-E00D035C6491}"/>
              </a:ext>
            </a:extLst>
          </p:cNvPr>
          <p:cNvCxnSpPr>
            <a:cxnSpLocks/>
          </p:cNvCxnSpPr>
          <p:nvPr/>
        </p:nvCxnSpPr>
        <p:spPr>
          <a:xfrm>
            <a:off x="1054800" y="936153"/>
            <a:ext cx="4730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8A02103-CEE0-08D9-71C4-E47348D2BE44}"/>
              </a:ext>
            </a:extLst>
          </p:cNvPr>
          <p:cNvSpPr txBox="1"/>
          <p:nvPr/>
        </p:nvSpPr>
        <p:spPr>
          <a:xfrm>
            <a:off x="1054800" y="1825587"/>
            <a:ext cx="9861237" cy="486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Antena de Quadro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pt-PT" sz="2400" b="1" kern="100" dirty="0" err="1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HandHeld</a:t>
            </a:r>
            <a:endParaRPr lang="pt-PT" sz="2400" b="1" kern="100" dirty="0">
              <a:solidFill>
                <a:srgbClr val="FFFFFF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Direcional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Impedância: 50 Ohm</a:t>
            </a:r>
          </a:p>
          <a:p>
            <a:pPr>
              <a:lnSpc>
                <a:spcPct val="115000"/>
              </a:lnSpc>
            </a:pPr>
            <a:r>
              <a:rPr lang="pt-PT" sz="24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Largura de banda: </a:t>
            </a: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45</a:t>
            </a:r>
            <a:r>
              <a:rPr lang="pt-PT" sz="24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55</a:t>
            </a:r>
            <a:r>
              <a:rPr lang="pt-PT" sz="24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2400" b="1" kern="1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Mc</a:t>
            </a:r>
            <a:r>
              <a:rPr lang="pt-PT" sz="24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/s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(6m)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Sintonizável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Atenuador: 4 Posições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4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Normal /</a:t>
            </a:r>
            <a:r>
              <a:rPr lang="pt-PT" sz="2400" b="1" kern="100" dirty="0" err="1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Sense</a:t>
            </a:r>
            <a:br>
              <a:rPr lang="pt-PT" sz="1400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pt-PT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mountain with a person climbing a mountain&#10;&#10;Description automatically generated">
            <a:extLst>
              <a:ext uri="{FF2B5EF4-FFF2-40B4-BE49-F238E27FC236}">
                <a16:creationId xmlns:a16="http://schemas.microsoft.com/office/drawing/2014/main" id="{1F024FAB-AB92-6947-1DC0-195FDA34A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47" y="184981"/>
            <a:ext cx="584775" cy="584775"/>
          </a:xfrm>
          <a:prstGeom prst="rect">
            <a:avLst/>
          </a:prstGeom>
        </p:spPr>
      </p:pic>
      <p:pic>
        <p:nvPicPr>
          <p:cNvPr id="8" name="Picture 7" descr="A close-up of a currency note&#10;&#10;AI-generated content may be incorrect.">
            <a:extLst>
              <a:ext uri="{FF2B5EF4-FFF2-40B4-BE49-F238E27FC236}">
                <a16:creationId xmlns:a16="http://schemas.microsoft.com/office/drawing/2014/main" id="{84069AB1-30ED-149A-7C48-1B189BB64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8" y="207382"/>
            <a:ext cx="841772" cy="539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6D15F4-80F1-1490-24E1-D794E33514E7}"/>
              </a:ext>
            </a:extLst>
          </p:cNvPr>
          <p:cNvSpPr txBox="1"/>
          <p:nvPr/>
        </p:nvSpPr>
        <p:spPr>
          <a:xfrm>
            <a:off x="1054801" y="969655"/>
            <a:ext cx="4730050" cy="63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32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Características Técnicas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1AA825-FB7B-F927-1284-2234BB3EA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095" y="890239"/>
            <a:ext cx="5063539" cy="588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9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248A41-3C9B-404F-FBAE-2646AD7D7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54DBA4-310E-E953-A6A8-8D947DAD95AB}"/>
              </a:ext>
            </a:extLst>
          </p:cNvPr>
          <p:cNvSpPr/>
          <p:nvPr/>
        </p:nvSpPr>
        <p:spPr>
          <a:xfrm>
            <a:off x="660361" y="152173"/>
            <a:ext cx="10871277" cy="650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>
                <a:solidFill>
                  <a:srgbClr val="6F7632"/>
                </a:solidFill>
                <a:latin typeface="Engravers MT" panose="02090707080505020304" pitchFamily="18" charset="0"/>
              </a:rPr>
              <a:t>AT-249/GRD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DDA3E8-440B-AC4E-15CC-6AD2392951C9}"/>
              </a:ext>
            </a:extLst>
          </p:cNvPr>
          <p:cNvCxnSpPr/>
          <p:nvPr/>
        </p:nvCxnSpPr>
        <p:spPr>
          <a:xfrm>
            <a:off x="1056000" y="1692000"/>
            <a:ext cx="2570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7BF91C-95DF-AD88-4DC7-D0C718B4DB5D}"/>
              </a:ext>
            </a:extLst>
          </p:cNvPr>
          <p:cNvCxnSpPr>
            <a:cxnSpLocks/>
          </p:cNvCxnSpPr>
          <p:nvPr/>
        </p:nvCxnSpPr>
        <p:spPr>
          <a:xfrm>
            <a:off x="1054800" y="936153"/>
            <a:ext cx="257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C75D73F-2BEB-CFE0-353F-D3EA1AEA51E9}"/>
              </a:ext>
            </a:extLst>
          </p:cNvPr>
          <p:cNvSpPr txBox="1"/>
          <p:nvPr/>
        </p:nvSpPr>
        <p:spPr>
          <a:xfrm>
            <a:off x="1053599" y="1761106"/>
            <a:ext cx="3419923" cy="1790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20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Saco</a:t>
            </a:r>
          </a:p>
          <a:p>
            <a:pPr>
              <a:spcAft>
                <a:spcPts val="800"/>
              </a:spcAft>
            </a:pPr>
            <a:r>
              <a:rPr lang="pt-PT" sz="20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Antena c/ 1,5m de cabo coaxial terminado em BNC</a:t>
            </a:r>
          </a:p>
          <a:p>
            <a:r>
              <a:rPr lang="pt-PT" sz="20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Manual</a:t>
            </a:r>
            <a:br>
              <a:rPr lang="pt-PT" sz="1400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pt-PT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ogo of a mountain with a person climbing a mountain&#10;&#10;Description automatically generated">
            <a:extLst>
              <a:ext uri="{FF2B5EF4-FFF2-40B4-BE49-F238E27FC236}">
                <a16:creationId xmlns:a16="http://schemas.microsoft.com/office/drawing/2014/main" id="{29A009B8-CEF5-E050-19CA-6DA6EE4D3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47" y="184981"/>
            <a:ext cx="584775" cy="584775"/>
          </a:xfrm>
          <a:prstGeom prst="rect">
            <a:avLst/>
          </a:prstGeom>
        </p:spPr>
      </p:pic>
      <p:pic>
        <p:nvPicPr>
          <p:cNvPr id="8" name="Picture 7" descr="A close-up of a currency note&#10;&#10;AI-generated content may be incorrect.">
            <a:extLst>
              <a:ext uri="{FF2B5EF4-FFF2-40B4-BE49-F238E27FC236}">
                <a16:creationId xmlns:a16="http://schemas.microsoft.com/office/drawing/2014/main" id="{70983CE5-A2E6-B702-EC92-C2A687108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8" y="207382"/>
            <a:ext cx="841772" cy="539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E808C2-567B-F26E-B96D-683F41DE524A}"/>
              </a:ext>
            </a:extLst>
          </p:cNvPr>
          <p:cNvSpPr txBox="1"/>
          <p:nvPr/>
        </p:nvSpPr>
        <p:spPr>
          <a:xfrm>
            <a:off x="1053600" y="1005259"/>
            <a:ext cx="257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chemeClr val="bg1"/>
                </a:solidFill>
              </a:rPr>
              <a:t>Constituição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FC7902-7E5D-3C48-787E-28D7846D6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80" y="936153"/>
            <a:ext cx="3813158" cy="2723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79AEBC-ED69-DA7E-ABD4-3592BD2B2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82" y="1761106"/>
            <a:ext cx="3735973" cy="498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9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70DA5C-1FD1-A028-EA6A-5E48ACB6D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CF4FD8-D431-C00B-E2F1-735087E26879}"/>
              </a:ext>
            </a:extLst>
          </p:cNvPr>
          <p:cNvSpPr/>
          <p:nvPr/>
        </p:nvSpPr>
        <p:spPr>
          <a:xfrm>
            <a:off x="660361" y="152173"/>
            <a:ext cx="10871277" cy="650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>
                <a:solidFill>
                  <a:srgbClr val="6F7632"/>
                </a:solidFill>
                <a:latin typeface="Engravers MT" panose="02090707080505020304" pitchFamily="18" charset="0"/>
              </a:rPr>
              <a:t>AT-249/GRD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65C36E-B602-4479-AD8E-898E410D7839}"/>
              </a:ext>
            </a:extLst>
          </p:cNvPr>
          <p:cNvCxnSpPr>
            <a:cxnSpLocks/>
          </p:cNvCxnSpPr>
          <p:nvPr/>
        </p:nvCxnSpPr>
        <p:spPr>
          <a:xfrm>
            <a:off x="1056000" y="1692000"/>
            <a:ext cx="28937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F53A35-1723-6E62-2441-38671F91A532}"/>
              </a:ext>
            </a:extLst>
          </p:cNvPr>
          <p:cNvCxnSpPr>
            <a:cxnSpLocks/>
          </p:cNvCxnSpPr>
          <p:nvPr/>
        </p:nvCxnSpPr>
        <p:spPr>
          <a:xfrm>
            <a:off x="1054800" y="936153"/>
            <a:ext cx="28937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logo of a mountain with a person climbing a mountain&#10;&#10;Description automatically generated">
            <a:extLst>
              <a:ext uri="{FF2B5EF4-FFF2-40B4-BE49-F238E27FC236}">
                <a16:creationId xmlns:a16="http://schemas.microsoft.com/office/drawing/2014/main" id="{33EFA146-B55E-458B-59F7-06BA5644D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47" y="184981"/>
            <a:ext cx="584775" cy="584775"/>
          </a:xfrm>
          <a:prstGeom prst="rect">
            <a:avLst/>
          </a:prstGeom>
        </p:spPr>
      </p:pic>
      <p:pic>
        <p:nvPicPr>
          <p:cNvPr id="8" name="Picture 7" descr="A close-up of a currency note&#10;&#10;AI-generated content may be incorrect.">
            <a:extLst>
              <a:ext uri="{FF2B5EF4-FFF2-40B4-BE49-F238E27FC236}">
                <a16:creationId xmlns:a16="http://schemas.microsoft.com/office/drawing/2014/main" id="{01456761-E478-5485-16FC-35A173B2C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8" y="207382"/>
            <a:ext cx="841772" cy="539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950D96-40B3-D751-D95C-F04874D1608D}"/>
              </a:ext>
            </a:extLst>
          </p:cNvPr>
          <p:cNvSpPr txBox="1"/>
          <p:nvPr/>
        </p:nvSpPr>
        <p:spPr>
          <a:xfrm>
            <a:off x="1054801" y="970406"/>
            <a:ext cx="2893701" cy="63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32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Configurações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DC66E-59FE-DFF2-7A44-C93F4897E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654" y="885353"/>
            <a:ext cx="4254984" cy="25388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2D12C-BE91-82A1-3F05-312DCB5B7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654" y="3486252"/>
            <a:ext cx="4254984" cy="32550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AC9EB8-D810-3F4C-A8EC-C6D34C220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" y="2914877"/>
            <a:ext cx="6696075" cy="37909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CBE4FD5-A042-C026-927B-CE94AAF83316}"/>
              </a:ext>
            </a:extLst>
          </p:cNvPr>
          <p:cNvSpPr txBox="1"/>
          <p:nvPr/>
        </p:nvSpPr>
        <p:spPr>
          <a:xfrm>
            <a:off x="1053599" y="1761106"/>
            <a:ext cx="1473701" cy="1164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400"/>
              </a:spcAft>
            </a:pPr>
            <a:r>
              <a:rPr lang="pt-PT" sz="20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Normal</a:t>
            </a:r>
          </a:p>
          <a:p>
            <a:pPr>
              <a:spcAft>
                <a:spcPts val="400"/>
              </a:spcAft>
            </a:pPr>
            <a:r>
              <a:rPr lang="pt-PT" sz="20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pt-PT" sz="2000" b="1" kern="100" dirty="0" err="1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Sense</a:t>
            </a:r>
            <a:endParaRPr lang="pt-PT" sz="2000" b="1" kern="100" dirty="0">
              <a:solidFill>
                <a:srgbClr val="FFFFFF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400"/>
              </a:spcAft>
            </a:pPr>
            <a:r>
              <a:rPr lang="pt-PT" sz="2000" b="1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Atenuado</a:t>
            </a:r>
            <a:endParaRPr lang="pt-PT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44B9051F-E59E-99A9-1F4F-5FB17C754497}"/>
              </a:ext>
            </a:extLst>
          </p:cNvPr>
          <p:cNvSpPr/>
          <p:nvPr/>
        </p:nvSpPr>
        <p:spPr>
          <a:xfrm>
            <a:off x="2413000" y="1851951"/>
            <a:ext cx="336550" cy="1014597"/>
          </a:xfrm>
          <a:prstGeom prst="rightBrace">
            <a:avLst>
              <a:gd name="adj1" fmla="val 8333"/>
              <a:gd name="adj2" fmla="val 50000"/>
            </a:avLst>
          </a:prstGeom>
          <a:solidFill>
            <a:srgbClr val="6F7632"/>
          </a:solidFill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F89A4-F894-765C-E6D5-D15454280252}"/>
              </a:ext>
            </a:extLst>
          </p:cNvPr>
          <p:cNvSpPr txBox="1"/>
          <p:nvPr/>
        </p:nvSpPr>
        <p:spPr>
          <a:xfrm>
            <a:off x="3065017" y="1914206"/>
            <a:ext cx="1379983" cy="782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400"/>
              </a:spcAft>
            </a:pPr>
            <a:r>
              <a:rPr lang="pt-PT" sz="2000" b="1" kern="100" dirty="0" err="1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Direction</a:t>
            </a:r>
            <a:r>
              <a:rPr lang="pt-PT" sz="20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kern="100" dirty="0" err="1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Finding</a:t>
            </a:r>
            <a:endParaRPr lang="pt-PT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98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7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 animBg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42563</TotalTime>
  <Words>496</Words>
  <Application>Microsoft Office PowerPoint</Application>
  <PresentationFormat>Widescreen</PresentationFormat>
  <Paragraphs>172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Engravers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PT Comunicações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Sérgio Domingos</dc:creator>
  <cp:lastModifiedBy>Sérgio Domingos</cp:lastModifiedBy>
  <cp:revision>63</cp:revision>
  <dcterms:created xsi:type="dcterms:W3CDTF">2025-02-25T16:35:17Z</dcterms:created>
  <dcterms:modified xsi:type="dcterms:W3CDTF">2026-05-11T09:46:21Z</dcterms:modified>
</cp:coreProperties>
</file>