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4"/>
  </p:notesMasterIdLst>
  <p:sldIdLst>
    <p:sldId id="296" r:id="rId2"/>
    <p:sldId id="283" r:id="rId3"/>
    <p:sldId id="261" r:id="rId4"/>
    <p:sldId id="260" r:id="rId5"/>
    <p:sldId id="258" r:id="rId6"/>
    <p:sldId id="281" r:id="rId7"/>
    <p:sldId id="282" r:id="rId8"/>
    <p:sldId id="266" r:id="rId9"/>
    <p:sldId id="284" r:id="rId10"/>
    <p:sldId id="285" r:id="rId11"/>
    <p:sldId id="290" r:id="rId12"/>
    <p:sldId id="268" r:id="rId13"/>
    <p:sldId id="262" r:id="rId14"/>
    <p:sldId id="286" r:id="rId15"/>
    <p:sldId id="270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7" r:id="rId25"/>
    <p:sldId id="308" r:id="rId26"/>
    <p:sldId id="309" r:id="rId27"/>
    <p:sldId id="310" r:id="rId28"/>
    <p:sldId id="311" r:id="rId29"/>
    <p:sldId id="312" r:id="rId30"/>
    <p:sldId id="313" r:id="rId31"/>
    <p:sldId id="314" r:id="rId32"/>
    <p:sldId id="315" r:id="rId33"/>
    <p:sldId id="316" r:id="rId34"/>
    <p:sldId id="269" r:id="rId35"/>
    <p:sldId id="318" r:id="rId36"/>
    <p:sldId id="267" r:id="rId37"/>
    <p:sldId id="264" r:id="rId38"/>
    <p:sldId id="289" r:id="rId39"/>
    <p:sldId id="265" r:id="rId40"/>
    <p:sldId id="271" r:id="rId41"/>
    <p:sldId id="272" r:id="rId42"/>
    <p:sldId id="273" r:id="rId43"/>
    <p:sldId id="274" r:id="rId44"/>
    <p:sldId id="275" r:id="rId45"/>
    <p:sldId id="280" r:id="rId46"/>
    <p:sldId id="277" r:id="rId47"/>
    <p:sldId id="278" r:id="rId48"/>
    <p:sldId id="279" r:id="rId49"/>
    <p:sldId id="291" r:id="rId50"/>
    <p:sldId id="292" r:id="rId51"/>
    <p:sldId id="293" r:id="rId52"/>
    <p:sldId id="317" r:id="rId53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698309D-41B0-4392-B1D2-8C3AB2597F3A}">
          <p14:sldIdLst>
            <p14:sldId id="296"/>
            <p14:sldId id="283"/>
            <p14:sldId id="261"/>
            <p14:sldId id="260"/>
            <p14:sldId id="258"/>
            <p14:sldId id="281"/>
            <p14:sldId id="282"/>
            <p14:sldId id="266"/>
            <p14:sldId id="284"/>
            <p14:sldId id="285"/>
            <p14:sldId id="290"/>
            <p14:sldId id="268"/>
            <p14:sldId id="262"/>
            <p14:sldId id="286"/>
            <p14:sldId id="270"/>
            <p14:sldId id="298"/>
            <p14:sldId id="299"/>
            <p14:sldId id="300"/>
            <p14:sldId id="301"/>
            <p14:sldId id="302"/>
            <p14:sldId id="303"/>
            <p14:sldId id="304"/>
            <p14:sldId id="305"/>
            <p14:sldId id="307"/>
            <p14:sldId id="308"/>
            <p14:sldId id="309"/>
            <p14:sldId id="310"/>
            <p14:sldId id="311"/>
            <p14:sldId id="312"/>
            <p14:sldId id="313"/>
            <p14:sldId id="314"/>
            <p14:sldId id="315"/>
            <p14:sldId id="316"/>
            <p14:sldId id="269"/>
            <p14:sldId id="318"/>
            <p14:sldId id="267"/>
            <p14:sldId id="264"/>
            <p14:sldId id="289"/>
            <p14:sldId id="265"/>
          </p14:sldIdLst>
        </p14:section>
        <p14:section name="Untitled Section" id="{38F68F2C-63FA-46C1-9687-5870F48A256F}">
          <p14:sldIdLst>
            <p14:sldId id="271"/>
            <p14:sldId id="272"/>
            <p14:sldId id="273"/>
            <p14:sldId id="274"/>
            <p14:sldId id="275"/>
            <p14:sldId id="280"/>
            <p14:sldId id="277"/>
            <p14:sldId id="278"/>
            <p14:sldId id="279"/>
            <p14:sldId id="291"/>
            <p14:sldId id="292"/>
            <p14:sldId id="293"/>
            <p14:sldId id="31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6F76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49" d="100"/>
          <a:sy n="149" d="100"/>
        </p:scale>
        <p:origin x="13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47A99F-E7CB-40D4-A9AA-C12271511B51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5064A53-2BB9-4374-8751-50E9A1AB3D85}">
      <dgm:prSet/>
      <dgm:spPr/>
      <dgm:t>
        <a:bodyPr/>
        <a:lstStyle/>
        <a:p>
          <a:pPr algn="ctr"/>
          <a:r>
            <a:rPr lang="en-US" b="1" dirty="0" err="1"/>
            <a:t>Gosto</a:t>
          </a:r>
          <a:r>
            <a:rPr lang="en-US" b="1" dirty="0"/>
            <a:t> </a:t>
          </a:r>
          <a:r>
            <a:rPr lang="en-US" b="1" dirty="0" err="1"/>
            <a:t>pelo</a:t>
          </a:r>
          <a:r>
            <a:rPr lang="en-US" b="1" dirty="0"/>
            <a:t> </a:t>
          </a:r>
          <a:r>
            <a:rPr lang="en-US" b="1" dirty="0" err="1"/>
            <a:t>uso</a:t>
          </a:r>
          <a:r>
            <a:rPr lang="en-US" b="1" dirty="0"/>
            <a:t> </a:t>
          </a:r>
          <a:r>
            <a:rPr lang="en-US" b="1" dirty="0" err="1"/>
            <a:t>destes</a:t>
          </a:r>
          <a:r>
            <a:rPr lang="en-US" b="1" dirty="0"/>
            <a:t> </a:t>
          </a:r>
          <a:r>
            <a:rPr lang="en-US" b="1" dirty="0" err="1"/>
            <a:t>equipamentos</a:t>
          </a:r>
          <a:endParaRPr lang="en-US" b="1" dirty="0"/>
        </a:p>
      </dgm:t>
    </dgm:pt>
    <dgm:pt modelId="{0FE7F8F8-AF76-4B8F-B22F-9D49E02E3D4A}" type="parTrans" cxnId="{C4020A8D-A469-4257-B839-172D2F692E3C}">
      <dgm:prSet/>
      <dgm:spPr/>
      <dgm:t>
        <a:bodyPr/>
        <a:lstStyle/>
        <a:p>
          <a:endParaRPr lang="en-US"/>
        </a:p>
      </dgm:t>
    </dgm:pt>
    <dgm:pt modelId="{4FB64C6E-D047-4EC9-96A4-FBBE960DA1AA}" type="sibTrans" cxnId="{C4020A8D-A469-4257-B839-172D2F692E3C}">
      <dgm:prSet/>
      <dgm:spPr/>
      <dgm:t>
        <a:bodyPr/>
        <a:lstStyle/>
        <a:p>
          <a:endParaRPr lang="en-US"/>
        </a:p>
      </dgm:t>
    </dgm:pt>
    <dgm:pt modelId="{FA027F53-4479-49F9-A12E-DAF7026B1670}" type="pres">
      <dgm:prSet presAssocID="{F047A99F-E7CB-40D4-A9AA-C12271511B51}" presName="outerComposite" presStyleCnt="0">
        <dgm:presLayoutVars>
          <dgm:chMax val="5"/>
          <dgm:dir/>
          <dgm:resizeHandles val="exact"/>
        </dgm:presLayoutVars>
      </dgm:prSet>
      <dgm:spPr/>
    </dgm:pt>
    <dgm:pt modelId="{555C7DE8-564A-4AC7-AD8E-B24B5FDED5B0}" type="pres">
      <dgm:prSet presAssocID="{F047A99F-E7CB-40D4-A9AA-C12271511B51}" presName="dummyMaxCanvas" presStyleCnt="0">
        <dgm:presLayoutVars/>
      </dgm:prSet>
      <dgm:spPr/>
    </dgm:pt>
    <dgm:pt modelId="{DBBB25E9-AD12-419B-B52A-A983DD145DB6}" type="pres">
      <dgm:prSet presAssocID="{F047A99F-E7CB-40D4-A9AA-C12271511B51}" presName="OneNode_1" presStyleLbl="node1" presStyleIdx="0" presStyleCnt="1" custScaleX="90404" custLinFactNeighborX="-4798" custLinFactNeighborY="-63148">
        <dgm:presLayoutVars>
          <dgm:bulletEnabled val="1"/>
        </dgm:presLayoutVars>
      </dgm:prSet>
      <dgm:spPr/>
    </dgm:pt>
  </dgm:ptLst>
  <dgm:cxnLst>
    <dgm:cxn modelId="{C4020A8D-A469-4257-B839-172D2F692E3C}" srcId="{F047A99F-E7CB-40D4-A9AA-C12271511B51}" destId="{55064A53-2BB9-4374-8751-50E9A1AB3D85}" srcOrd="0" destOrd="0" parTransId="{0FE7F8F8-AF76-4B8F-B22F-9D49E02E3D4A}" sibTransId="{4FB64C6E-D047-4EC9-96A4-FBBE960DA1AA}"/>
    <dgm:cxn modelId="{0C164892-D48F-4C03-9EED-4F64439B7270}" type="presOf" srcId="{55064A53-2BB9-4374-8751-50E9A1AB3D85}" destId="{DBBB25E9-AD12-419B-B52A-A983DD145DB6}" srcOrd="0" destOrd="0" presId="urn:microsoft.com/office/officeart/2005/8/layout/vProcess5"/>
    <dgm:cxn modelId="{808F18EF-C840-4F86-AD3D-22BC0465D7D6}" type="presOf" srcId="{F047A99F-E7CB-40D4-A9AA-C12271511B51}" destId="{FA027F53-4479-49F9-A12E-DAF7026B1670}" srcOrd="0" destOrd="0" presId="urn:microsoft.com/office/officeart/2005/8/layout/vProcess5"/>
    <dgm:cxn modelId="{7B340CB6-C1CD-4E29-B377-E3E827FF7B01}" type="presParOf" srcId="{FA027F53-4479-49F9-A12E-DAF7026B1670}" destId="{555C7DE8-564A-4AC7-AD8E-B24B5FDED5B0}" srcOrd="0" destOrd="0" presId="urn:microsoft.com/office/officeart/2005/8/layout/vProcess5"/>
    <dgm:cxn modelId="{A32FCF4C-8F6C-4ED5-B03E-F6566EEC6A97}" type="presParOf" srcId="{FA027F53-4479-49F9-A12E-DAF7026B1670}" destId="{DBBB25E9-AD12-419B-B52A-A983DD145DB6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047A99F-E7CB-40D4-A9AA-C12271511B51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EABD7E-3FE5-4481-9D89-1F008971B3CD}">
      <dgm:prSet/>
      <dgm:spPr/>
      <dgm:t>
        <a:bodyPr/>
        <a:lstStyle/>
        <a:p>
          <a:r>
            <a:rPr lang="pt-PT" b="1" dirty="0"/>
            <a:t>Robustez</a:t>
          </a:r>
          <a:endParaRPr lang="en-US" dirty="0"/>
        </a:p>
      </dgm:t>
    </dgm:pt>
    <dgm:pt modelId="{739117E1-14B3-457A-937E-FF4335FB61D4}" type="parTrans" cxnId="{FEA7216E-0D6F-42DB-96A2-5C6FE576024F}">
      <dgm:prSet/>
      <dgm:spPr/>
      <dgm:t>
        <a:bodyPr/>
        <a:lstStyle/>
        <a:p>
          <a:endParaRPr lang="en-US"/>
        </a:p>
      </dgm:t>
    </dgm:pt>
    <dgm:pt modelId="{1D1CB1F0-8828-4270-9F2D-37853F84505A}" type="sibTrans" cxnId="{FEA7216E-0D6F-42DB-96A2-5C6FE576024F}">
      <dgm:prSet/>
      <dgm:spPr/>
      <dgm:t>
        <a:bodyPr/>
        <a:lstStyle/>
        <a:p>
          <a:endParaRPr lang="en-US"/>
        </a:p>
      </dgm:t>
    </dgm:pt>
    <dgm:pt modelId="{FA027F53-4479-49F9-A12E-DAF7026B1670}" type="pres">
      <dgm:prSet presAssocID="{F047A99F-E7CB-40D4-A9AA-C12271511B51}" presName="outerComposite" presStyleCnt="0">
        <dgm:presLayoutVars>
          <dgm:chMax val="5"/>
          <dgm:dir/>
          <dgm:resizeHandles val="exact"/>
        </dgm:presLayoutVars>
      </dgm:prSet>
      <dgm:spPr/>
    </dgm:pt>
    <dgm:pt modelId="{555C7DE8-564A-4AC7-AD8E-B24B5FDED5B0}" type="pres">
      <dgm:prSet presAssocID="{F047A99F-E7CB-40D4-A9AA-C12271511B51}" presName="dummyMaxCanvas" presStyleCnt="0">
        <dgm:presLayoutVars/>
      </dgm:prSet>
      <dgm:spPr/>
    </dgm:pt>
    <dgm:pt modelId="{55616571-2013-4FB4-8F0A-94B1BB26FC27}" type="pres">
      <dgm:prSet presAssocID="{F047A99F-E7CB-40D4-A9AA-C12271511B51}" presName="OneNode_1" presStyleLbl="node1" presStyleIdx="0" presStyleCnt="1" custScaleY="97663" custLinFactNeighborX="-61" custLinFactNeighborY="-469">
        <dgm:presLayoutVars>
          <dgm:bulletEnabled val="1"/>
        </dgm:presLayoutVars>
      </dgm:prSet>
      <dgm:spPr/>
    </dgm:pt>
  </dgm:ptLst>
  <dgm:cxnLst>
    <dgm:cxn modelId="{FEA7216E-0D6F-42DB-96A2-5C6FE576024F}" srcId="{F047A99F-E7CB-40D4-A9AA-C12271511B51}" destId="{1AEABD7E-3FE5-4481-9D89-1F008971B3CD}" srcOrd="0" destOrd="0" parTransId="{739117E1-14B3-457A-937E-FF4335FB61D4}" sibTransId="{1D1CB1F0-8828-4270-9F2D-37853F84505A}"/>
    <dgm:cxn modelId="{808F18EF-C840-4F86-AD3D-22BC0465D7D6}" type="presOf" srcId="{F047A99F-E7CB-40D4-A9AA-C12271511B51}" destId="{FA027F53-4479-49F9-A12E-DAF7026B1670}" srcOrd="0" destOrd="0" presId="urn:microsoft.com/office/officeart/2005/8/layout/vProcess5"/>
    <dgm:cxn modelId="{0D6EB3FC-F5B1-472D-B9C7-4ECF080F1BE7}" type="presOf" srcId="{1AEABD7E-3FE5-4481-9D89-1F008971B3CD}" destId="{55616571-2013-4FB4-8F0A-94B1BB26FC27}" srcOrd="0" destOrd="0" presId="urn:microsoft.com/office/officeart/2005/8/layout/vProcess5"/>
    <dgm:cxn modelId="{7B340CB6-C1CD-4E29-B377-E3E827FF7B01}" type="presParOf" srcId="{FA027F53-4479-49F9-A12E-DAF7026B1670}" destId="{555C7DE8-564A-4AC7-AD8E-B24B5FDED5B0}" srcOrd="0" destOrd="0" presId="urn:microsoft.com/office/officeart/2005/8/layout/vProcess5"/>
    <dgm:cxn modelId="{68208402-9AFA-448D-9DCB-B7966787343C}" type="presParOf" srcId="{FA027F53-4479-49F9-A12E-DAF7026B1670}" destId="{55616571-2013-4FB4-8F0A-94B1BB26FC27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47A99F-E7CB-40D4-A9AA-C12271511B51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5064A53-2BB9-4374-8751-50E9A1AB3D85}">
      <dgm:prSet custT="1"/>
      <dgm:spPr/>
      <dgm:t>
        <a:bodyPr/>
        <a:lstStyle/>
        <a:p>
          <a:r>
            <a:rPr lang="pt-PT" sz="2000" b="1" dirty="0"/>
            <a:t>Tamanho / Peso</a:t>
          </a:r>
          <a:endParaRPr lang="en-US" sz="2000" dirty="0"/>
        </a:p>
      </dgm:t>
    </dgm:pt>
    <dgm:pt modelId="{0FE7F8F8-AF76-4B8F-B22F-9D49E02E3D4A}" type="parTrans" cxnId="{C4020A8D-A469-4257-B839-172D2F692E3C}">
      <dgm:prSet/>
      <dgm:spPr/>
      <dgm:t>
        <a:bodyPr/>
        <a:lstStyle/>
        <a:p>
          <a:endParaRPr lang="en-US"/>
        </a:p>
      </dgm:t>
    </dgm:pt>
    <dgm:pt modelId="{4FB64C6E-D047-4EC9-96A4-FBBE960DA1AA}" type="sibTrans" cxnId="{C4020A8D-A469-4257-B839-172D2F692E3C}">
      <dgm:prSet/>
      <dgm:spPr/>
      <dgm:t>
        <a:bodyPr/>
        <a:lstStyle/>
        <a:p>
          <a:endParaRPr lang="en-US"/>
        </a:p>
      </dgm:t>
    </dgm:pt>
    <dgm:pt modelId="{FA027F53-4479-49F9-A12E-DAF7026B1670}" type="pres">
      <dgm:prSet presAssocID="{F047A99F-E7CB-40D4-A9AA-C12271511B51}" presName="outerComposite" presStyleCnt="0">
        <dgm:presLayoutVars>
          <dgm:chMax val="5"/>
          <dgm:dir/>
          <dgm:resizeHandles val="exact"/>
        </dgm:presLayoutVars>
      </dgm:prSet>
      <dgm:spPr/>
    </dgm:pt>
    <dgm:pt modelId="{555C7DE8-564A-4AC7-AD8E-B24B5FDED5B0}" type="pres">
      <dgm:prSet presAssocID="{F047A99F-E7CB-40D4-A9AA-C12271511B51}" presName="dummyMaxCanvas" presStyleCnt="0">
        <dgm:presLayoutVars/>
      </dgm:prSet>
      <dgm:spPr/>
    </dgm:pt>
    <dgm:pt modelId="{FE0BDB21-BC1D-4119-8AF7-72814ACCFFE3}" type="pres">
      <dgm:prSet presAssocID="{F047A99F-E7CB-40D4-A9AA-C12271511B51}" presName="OneNode_1" presStyleLbl="node1" presStyleIdx="0" presStyleCnt="1" custScaleY="133264" custLinFactNeighborY="-27495">
        <dgm:presLayoutVars>
          <dgm:bulletEnabled val="1"/>
        </dgm:presLayoutVars>
      </dgm:prSet>
      <dgm:spPr/>
    </dgm:pt>
  </dgm:ptLst>
  <dgm:cxnLst>
    <dgm:cxn modelId="{C4020A8D-A469-4257-B839-172D2F692E3C}" srcId="{F047A99F-E7CB-40D4-A9AA-C12271511B51}" destId="{55064A53-2BB9-4374-8751-50E9A1AB3D85}" srcOrd="0" destOrd="0" parTransId="{0FE7F8F8-AF76-4B8F-B22F-9D49E02E3D4A}" sibTransId="{4FB64C6E-D047-4EC9-96A4-FBBE960DA1AA}"/>
    <dgm:cxn modelId="{808F18EF-C840-4F86-AD3D-22BC0465D7D6}" type="presOf" srcId="{F047A99F-E7CB-40D4-A9AA-C12271511B51}" destId="{FA027F53-4479-49F9-A12E-DAF7026B1670}" srcOrd="0" destOrd="0" presId="urn:microsoft.com/office/officeart/2005/8/layout/vProcess5"/>
    <dgm:cxn modelId="{7B78A8F1-99DA-447A-A7AA-E393CCFD65BA}" type="presOf" srcId="{55064A53-2BB9-4374-8751-50E9A1AB3D85}" destId="{FE0BDB21-BC1D-4119-8AF7-72814ACCFFE3}" srcOrd="0" destOrd="0" presId="urn:microsoft.com/office/officeart/2005/8/layout/vProcess5"/>
    <dgm:cxn modelId="{7B340CB6-C1CD-4E29-B377-E3E827FF7B01}" type="presParOf" srcId="{FA027F53-4479-49F9-A12E-DAF7026B1670}" destId="{555C7DE8-564A-4AC7-AD8E-B24B5FDED5B0}" srcOrd="0" destOrd="0" presId="urn:microsoft.com/office/officeart/2005/8/layout/vProcess5"/>
    <dgm:cxn modelId="{AFF8E1A0-5960-4B54-955A-18FD41081BCD}" type="presParOf" srcId="{FA027F53-4479-49F9-A12E-DAF7026B1670}" destId="{FE0BDB21-BC1D-4119-8AF7-72814ACCFFE3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047A99F-E7CB-40D4-A9AA-C12271511B51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EABD7E-3FE5-4481-9D89-1F008971B3CD}">
      <dgm:prSet custT="1"/>
      <dgm:spPr/>
      <dgm:t>
        <a:bodyPr/>
        <a:lstStyle/>
        <a:p>
          <a:r>
            <a:rPr lang="pt-PT" sz="2000" b="1" dirty="0"/>
            <a:t>Gama de frequências</a:t>
          </a:r>
          <a:endParaRPr lang="en-US" sz="2000" dirty="0"/>
        </a:p>
      </dgm:t>
    </dgm:pt>
    <dgm:pt modelId="{739117E1-14B3-457A-937E-FF4335FB61D4}" type="parTrans" cxnId="{FEA7216E-0D6F-42DB-96A2-5C6FE576024F}">
      <dgm:prSet/>
      <dgm:spPr/>
      <dgm:t>
        <a:bodyPr/>
        <a:lstStyle/>
        <a:p>
          <a:endParaRPr lang="en-US"/>
        </a:p>
      </dgm:t>
    </dgm:pt>
    <dgm:pt modelId="{1D1CB1F0-8828-4270-9F2D-37853F84505A}" type="sibTrans" cxnId="{FEA7216E-0D6F-42DB-96A2-5C6FE576024F}">
      <dgm:prSet/>
      <dgm:spPr/>
      <dgm:t>
        <a:bodyPr/>
        <a:lstStyle/>
        <a:p>
          <a:endParaRPr lang="en-US"/>
        </a:p>
      </dgm:t>
    </dgm:pt>
    <dgm:pt modelId="{FA027F53-4479-49F9-A12E-DAF7026B1670}" type="pres">
      <dgm:prSet presAssocID="{F047A99F-E7CB-40D4-A9AA-C12271511B51}" presName="outerComposite" presStyleCnt="0">
        <dgm:presLayoutVars>
          <dgm:chMax val="5"/>
          <dgm:dir/>
          <dgm:resizeHandles val="exact"/>
        </dgm:presLayoutVars>
      </dgm:prSet>
      <dgm:spPr/>
    </dgm:pt>
    <dgm:pt modelId="{555C7DE8-564A-4AC7-AD8E-B24B5FDED5B0}" type="pres">
      <dgm:prSet presAssocID="{F047A99F-E7CB-40D4-A9AA-C12271511B51}" presName="dummyMaxCanvas" presStyleCnt="0">
        <dgm:presLayoutVars/>
      </dgm:prSet>
      <dgm:spPr/>
    </dgm:pt>
    <dgm:pt modelId="{E4631193-99FF-4109-AE3B-A1361392F3A8}" type="pres">
      <dgm:prSet presAssocID="{F047A99F-E7CB-40D4-A9AA-C12271511B51}" presName="OneNode_1" presStyleLbl="node1" presStyleIdx="0" presStyleCnt="1" custScaleY="133280" custLinFactNeighborY="28963">
        <dgm:presLayoutVars>
          <dgm:bulletEnabled val="1"/>
        </dgm:presLayoutVars>
      </dgm:prSet>
      <dgm:spPr/>
    </dgm:pt>
  </dgm:ptLst>
  <dgm:cxnLst>
    <dgm:cxn modelId="{4764C41A-5F41-4E88-98BF-BEB595904EF0}" type="presOf" srcId="{1AEABD7E-3FE5-4481-9D89-1F008971B3CD}" destId="{E4631193-99FF-4109-AE3B-A1361392F3A8}" srcOrd="0" destOrd="0" presId="urn:microsoft.com/office/officeart/2005/8/layout/vProcess5"/>
    <dgm:cxn modelId="{FEA7216E-0D6F-42DB-96A2-5C6FE576024F}" srcId="{F047A99F-E7CB-40D4-A9AA-C12271511B51}" destId="{1AEABD7E-3FE5-4481-9D89-1F008971B3CD}" srcOrd="0" destOrd="0" parTransId="{739117E1-14B3-457A-937E-FF4335FB61D4}" sibTransId="{1D1CB1F0-8828-4270-9F2D-37853F84505A}"/>
    <dgm:cxn modelId="{808F18EF-C840-4F86-AD3D-22BC0465D7D6}" type="presOf" srcId="{F047A99F-E7CB-40D4-A9AA-C12271511B51}" destId="{FA027F53-4479-49F9-A12E-DAF7026B1670}" srcOrd="0" destOrd="0" presId="urn:microsoft.com/office/officeart/2005/8/layout/vProcess5"/>
    <dgm:cxn modelId="{7B340CB6-C1CD-4E29-B377-E3E827FF7B01}" type="presParOf" srcId="{FA027F53-4479-49F9-A12E-DAF7026B1670}" destId="{555C7DE8-564A-4AC7-AD8E-B24B5FDED5B0}" srcOrd="0" destOrd="0" presId="urn:microsoft.com/office/officeart/2005/8/layout/vProcess5"/>
    <dgm:cxn modelId="{D1041DE8-0356-4054-B311-20925F7CE4F6}" type="presParOf" srcId="{FA027F53-4479-49F9-A12E-DAF7026B1670}" destId="{E4631193-99FF-4109-AE3B-A1361392F3A8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047A99F-E7CB-40D4-A9AA-C12271511B51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0E02F6-8882-45B0-9359-98BDD226E13D}">
      <dgm:prSet custT="1"/>
      <dgm:spPr/>
      <dgm:t>
        <a:bodyPr/>
        <a:lstStyle/>
        <a:p>
          <a:r>
            <a:rPr lang="pt-PT" sz="2100" b="1" dirty="0"/>
            <a:t>Modulação (USB/FM)</a:t>
          </a:r>
          <a:endParaRPr lang="en-US" sz="2100" dirty="0"/>
        </a:p>
      </dgm:t>
    </dgm:pt>
    <dgm:pt modelId="{4EF6BB7A-6E0F-4B18-8EF0-B90D2A5F86BC}" type="parTrans" cxnId="{B18DA4AC-F5B0-4820-8BA6-DC6354BEA5D2}">
      <dgm:prSet/>
      <dgm:spPr/>
      <dgm:t>
        <a:bodyPr/>
        <a:lstStyle/>
        <a:p>
          <a:endParaRPr lang="en-US"/>
        </a:p>
      </dgm:t>
    </dgm:pt>
    <dgm:pt modelId="{261F6434-E738-4410-AE6A-A58684A3C3CF}" type="sibTrans" cxnId="{B18DA4AC-F5B0-4820-8BA6-DC6354BEA5D2}">
      <dgm:prSet/>
      <dgm:spPr/>
      <dgm:t>
        <a:bodyPr/>
        <a:lstStyle/>
        <a:p>
          <a:endParaRPr lang="en-US"/>
        </a:p>
      </dgm:t>
    </dgm:pt>
    <dgm:pt modelId="{FA027F53-4479-49F9-A12E-DAF7026B1670}" type="pres">
      <dgm:prSet presAssocID="{F047A99F-E7CB-40D4-A9AA-C12271511B51}" presName="outerComposite" presStyleCnt="0">
        <dgm:presLayoutVars>
          <dgm:chMax val="5"/>
          <dgm:dir/>
          <dgm:resizeHandles val="exact"/>
        </dgm:presLayoutVars>
      </dgm:prSet>
      <dgm:spPr/>
    </dgm:pt>
    <dgm:pt modelId="{555C7DE8-564A-4AC7-AD8E-B24B5FDED5B0}" type="pres">
      <dgm:prSet presAssocID="{F047A99F-E7CB-40D4-A9AA-C12271511B51}" presName="dummyMaxCanvas" presStyleCnt="0">
        <dgm:presLayoutVars/>
      </dgm:prSet>
      <dgm:spPr/>
    </dgm:pt>
    <dgm:pt modelId="{85A46AEF-CDC0-45A1-B870-A2D43B9BB626}" type="pres">
      <dgm:prSet presAssocID="{F047A99F-E7CB-40D4-A9AA-C12271511B51}" presName="OneNode_1" presStyleLbl="node1" presStyleIdx="0" presStyleCnt="1" custScaleY="133280" custLinFactNeighborY="24685">
        <dgm:presLayoutVars>
          <dgm:bulletEnabled val="1"/>
        </dgm:presLayoutVars>
      </dgm:prSet>
      <dgm:spPr/>
    </dgm:pt>
  </dgm:ptLst>
  <dgm:cxnLst>
    <dgm:cxn modelId="{F961260C-F5C8-4734-9FEE-606EAE6470CD}" type="presOf" srcId="{730E02F6-8882-45B0-9359-98BDD226E13D}" destId="{85A46AEF-CDC0-45A1-B870-A2D43B9BB626}" srcOrd="0" destOrd="0" presId="urn:microsoft.com/office/officeart/2005/8/layout/vProcess5"/>
    <dgm:cxn modelId="{B18DA4AC-F5B0-4820-8BA6-DC6354BEA5D2}" srcId="{F047A99F-E7CB-40D4-A9AA-C12271511B51}" destId="{730E02F6-8882-45B0-9359-98BDD226E13D}" srcOrd="0" destOrd="0" parTransId="{4EF6BB7A-6E0F-4B18-8EF0-B90D2A5F86BC}" sibTransId="{261F6434-E738-4410-AE6A-A58684A3C3CF}"/>
    <dgm:cxn modelId="{808F18EF-C840-4F86-AD3D-22BC0465D7D6}" type="presOf" srcId="{F047A99F-E7CB-40D4-A9AA-C12271511B51}" destId="{FA027F53-4479-49F9-A12E-DAF7026B1670}" srcOrd="0" destOrd="0" presId="urn:microsoft.com/office/officeart/2005/8/layout/vProcess5"/>
    <dgm:cxn modelId="{7B340CB6-C1CD-4E29-B377-E3E827FF7B01}" type="presParOf" srcId="{FA027F53-4479-49F9-A12E-DAF7026B1670}" destId="{555C7DE8-564A-4AC7-AD8E-B24B5FDED5B0}" srcOrd="0" destOrd="0" presId="urn:microsoft.com/office/officeart/2005/8/layout/vProcess5"/>
    <dgm:cxn modelId="{52A932C2-F2C0-4B5F-A0D6-6D78A3E6AE5E}" type="presParOf" srcId="{FA027F53-4479-49F9-A12E-DAF7026B1670}" destId="{85A46AEF-CDC0-45A1-B870-A2D43B9BB626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047A99F-E7CB-40D4-A9AA-C12271511B51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02F8E5-73C3-4455-A93A-9B3171B71B2F}">
      <dgm:prSet custT="1"/>
      <dgm:spPr/>
      <dgm:t>
        <a:bodyPr/>
        <a:lstStyle/>
        <a:p>
          <a:r>
            <a:rPr lang="pt-PT" sz="2100" b="1" dirty="0"/>
            <a:t>Potência</a:t>
          </a:r>
          <a:endParaRPr lang="en-US" sz="2100" dirty="0"/>
        </a:p>
      </dgm:t>
    </dgm:pt>
    <dgm:pt modelId="{1756AA67-B800-44B0-91C6-D0BE8D577DF3}" type="parTrans" cxnId="{0FC489F8-BC0E-432F-B447-4232676B636C}">
      <dgm:prSet/>
      <dgm:spPr/>
      <dgm:t>
        <a:bodyPr/>
        <a:lstStyle/>
        <a:p>
          <a:endParaRPr lang="en-US"/>
        </a:p>
      </dgm:t>
    </dgm:pt>
    <dgm:pt modelId="{7C4E5BED-C3F9-4753-B13E-FF357C0D64DB}" type="sibTrans" cxnId="{0FC489F8-BC0E-432F-B447-4232676B636C}">
      <dgm:prSet/>
      <dgm:spPr/>
      <dgm:t>
        <a:bodyPr/>
        <a:lstStyle/>
        <a:p>
          <a:endParaRPr lang="en-US"/>
        </a:p>
      </dgm:t>
    </dgm:pt>
    <dgm:pt modelId="{FA027F53-4479-49F9-A12E-DAF7026B1670}" type="pres">
      <dgm:prSet presAssocID="{F047A99F-E7CB-40D4-A9AA-C12271511B51}" presName="outerComposite" presStyleCnt="0">
        <dgm:presLayoutVars>
          <dgm:chMax val="5"/>
          <dgm:dir/>
          <dgm:resizeHandles val="exact"/>
        </dgm:presLayoutVars>
      </dgm:prSet>
      <dgm:spPr/>
    </dgm:pt>
    <dgm:pt modelId="{555C7DE8-564A-4AC7-AD8E-B24B5FDED5B0}" type="pres">
      <dgm:prSet presAssocID="{F047A99F-E7CB-40D4-A9AA-C12271511B51}" presName="dummyMaxCanvas" presStyleCnt="0">
        <dgm:presLayoutVars/>
      </dgm:prSet>
      <dgm:spPr/>
    </dgm:pt>
    <dgm:pt modelId="{CA3DF8DC-D535-48B2-86EF-BD71FF96EEA2}" type="pres">
      <dgm:prSet presAssocID="{F047A99F-E7CB-40D4-A9AA-C12271511B51}" presName="OneNode_1" presStyleLbl="node1" presStyleIdx="0" presStyleCnt="1" custScaleY="133280" custLinFactNeighborY="-517">
        <dgm:presLayoutVars>
          <dgm:bulletEnabled val="1"/>
        </dgm:presLayoutVars>
      </dgm:prSet>
      <dgm:spPr/>
    </dgm:pt>
  </dgm:ptLst>
  <dgm:cxnLst>
    <dgm:cxn modelId="{49128E63-680D-4D89-A684-F5C4ECB14197}" type="presOf" srcId="{7E02F8E5-73C3-4455-A93A-9B3171B71B2F}" destId="{CA3DF8DC-D535-48B2-86EF-BD71FF96EEA2}" srcOrd="0" destOrd="0" presId="urn:microsoft.com/office/officeart/2005/8/layout/vProcess5"/>
    <dgm:cxn modelId="{808F18EF-C840-4F86-AD3D-22BC0465D7D6}" type="presOf" srcId="{F047A99F-E7CB-40D4-A9AA-C12271511B51}" destId="{FA027F53-4479-49F9-A12E-DAF7026B1670}" srcOrd="0" destOrd="0" presId="urn:microsoft.com/office/officeart/2005/8/layout/vProcess5"/>
    <dgm:cxn modelId="{0FC489F8-BC0E-432F-B447-4232676B636C}" srcId="{F047A99F-E7CB-40D4-A9AA-C12271511B51}" destId="{7E02F8E5-73C3-4455-A93A-9B3171B71B2F}" srcOrd="0" destOrd="0" parTransId="{1756AA67-B800-44B0-91C6-D0BE8D577DF3}" sibTransId="{7C4E5BED-C3F9-4753-B13E-FF357C0D64DB}"/>
    <dgm:cxn modelId="{7B340CB6-C1CD-4E29-B377-E3E827FF7B01}" type="presParOf" srcId="{FA027F53-4479-49F9-A12E-DAF7026B1670}" destId="{555C7DE8-564A-4AC7-AD8E-B24B5FDED5B0}" srcOrd="0" destOrd="0" presId="urn:microsoft.com/office/officeart/2005/8/layout/vProcess5"/>
    <dgm:cxn modelId="{E6AF2A68-67FA-4AF9-BC00-68A6F68196BC}" type="presParOf" srcId="{FA027F53-4479-49F9-A12E-DAF7026B1670}" destId="{CA3DF8DC-D535-48B2-86EF-BD71FF96EEA2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BB25E9-AD12-419B-B52A-A983DD145DB6}">
      <dsp:nvSpPr>
        <dsp:cNvPr id="0" name=""/>
        <dsp:cNvSpPr/>
      </dsp:nvSpPr>
      <dsp:spPr>
        <a:xfrm>
          <a:off x="0" y="0"/>
          <a:ext cx="9310331" cy="607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 err="1"/>
            <a:t>Gosto</a:t>
          </a:r>
          <a:r>
            <a:rPr lang="en-US" sz="2600" b="1" kern="1200" dirty="0"/>
            <a:t> </a:t>
          </a:r>
          <a:r>
            <a:rPr lang="en-US" sz="2600" b="1" kern="1200" dirty="0" err="1"/>
            <a:t>pelo</a:t>
          </a:r>
          <a:r>
            <a:rPr lang="en-US" sz="2600" b="1" kern="1200" dirty="0"/>
            <a:t> </a:t>
          </a:r>
          <a:r>
            <a:rPr lang="en-US" sz="2600" b="1" kern="1200" dirty="0" err="1"/>
            <a:t>uso</a:t>
          </a:r>
          <a:r>
            <a:rPr lang="en-US" sz="2600" b="1" kern="1200" dirty="0"/>
            <a:t> </a:t>
          </a:r>
          <a:r>
            <a:rPr lang="en-US" sz="2600" b="1" kern="1200" dirty="0" err="1"/>
            <a:t>destes</a:t>
          </a:r>
          <a:r>
            <a:rPr lang="en-US" sz="2600" b="1" kern="1200" dirty="0"/>
            <a:t> </a:t>
          </a:r>
          <a:r>
            <a:rPr lang="en-US" sz="2600" b="1" kern="1200" dirty="0" err="1"/>
            <a:t>equipamentos</a:t>
          </a:r>
          <a:endParaRPr lang="en-US" sz="2600" b="1" kern="1200" dirty="0"/>
        </a:p>
      </dsp:txBody>
      <dsp:txXfrm>
        <a:off x="17784" y="17784"/>
        <a:ext cx="9274763" cy="5716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616571-2013-4FB4-8F0A-94B1BB26FC27}">
      <dsp:nvSpPr>
        <dsp:cNvPr id="0" name=""/>
        <dsp:cNvSpPr/>
      </dsp:nvSpPr>
      <dsp:spPr>
        <a:xfrm>
          <a:off x="0" y="307835"/>
          <a:ext cx="9368778" cy="5929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2500" b="1" kern="1200" dirty="0"/>
            <a:t>Robustez</a:t>
          </a:r>
          <a:endParaRPr lang="en-US" sz="2500" kern="1200" dirty="0"/>
        </a:p>
      </dsp:txBody>
      <dsp:txXfrm>
        <a:off x="17368" y="325203"/>
        <a:ext cx="9334042" cy="5582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0BDB21-BC1D-4119-8AF7-72814ACCFFE3}">
      <dsp:nvSpPr>
        <dsp:cNvPr id="0" name=""/>
        <dsp:cNvSpPr/>
      </dsp:nvSpPr>
      <dsp:spPr>
        <a:xfrm>
          <a:off x="0" y="30501"/>
          <a:ext cx="9368778" cy="6921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2000" b="1" kern="1200" dirty="0"/>
            <a:t>Tamanho / Peso</a:t>
          </a:r>
          <a:endParaRPr lang="en-US" sz="2000" kern="1200" dirty="0"/>
        </a:p>
      </dsp:txBody>
      <dsp:txXfrm>
        <a:off x="20271" y="50772"/>
        <a:ext cx="9328236" cy="6515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31193-99FF-4109-AE3B-A1361392F3A8}">
      <dsp:nvSpPr>
        <dsp:cNvPr id="0" name=""/>
        <dsp:cNvSpPr/>
      </dsp:nvSpPr>
      <dsp:spPr>
        <a:xfrm>
          <a:off x="0" y="323212"/>
          <a:ext cx="9368778" cy="6912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2000" b="1" kern="1200" dirty="0"/>
            <a:t>Gama de frequências</a:t>
          </a:r>
          <a:endParaRPr lang="en-US" sz="2000" kern="1200" dirty="0"/>
        </a:p>
      </dsp:txBody>
      <dsp:txXfrm>
        <a:off x="20245" y="343457"/>
        <a:ext cx="9328288" cy="6507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A46AEF-CDC0-45A1-B870-A2D43B9BB626}">
      <dsp:nvSpPr>
        <dsp:cNvPr id="0" name=""/>
        <dsp:cNvSpPr/>
      </dsp:nvSpPr>
      <dsp:spPr>
        <a:xfrm>
          <a:off x="0" y="301026"/>
          <a:ext cx="9368778" cy="6912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2100" b="1" kern="1200" dirty="0"/>
            <a:t>Modulação (USB/FM)</a:t>
          </a:r>
          <a:endParaRPr lang="en-US" sz="2100" kern="1200" dirty="0"/>
        </a:p>
      </dsp:txBody>
      <dsp:txXfrm>
        <a:off x="20245" y="321271"/>
        <a:ext cx="9328288" cy="65071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3DF8DC-D535-48B2-86EF-BD71FF96EEA2}">
      <dsp:nvSpPr>
        <dsp:cNvPr id="0" name=""/>
        <dsp:cNvSpPr/>
      </dsp:nvSpPr>
      <dsp:spPr>
        <a:xfrm>
          <a:off x="0" y="170325"/>
          <a:ext cx="9368778" cy="6911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2100" b="1" kern="1200" dirty="0"/>
            <a:t>Potência</a:t>
          </a:r>
          <a:endParaRPr lang="en-US" sz="2100" kern="1200" dirty="0"/>
        </a:p>
      </dsp:txBody>
      <dsp:txXfrm>
        <a:off x="20244" y="190569"/>
        <a:ext cx="9328290" cy="6507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80A09C-B2FB-4F60-BA1A-797B2C95B0C7}" type="datetimeFigureOut">
              <a:rPr lang="pt-PT" smtClean="0"/>
              <a:t>20/05/2025</a:t>
            </a:fld>
            <a:endParaRPr lang="pt-PT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PT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25D4C4-B588-487B-AF75-10556F98F7C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084847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ECCF6E-360A-F770-2BE3-0ABF16693F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35AEF6-3A19-D92E-164E-DA78B7AEF5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43E488-1837-5236-3EC4-7D5B32395C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0AD30F-6A39-7035-D10F-055143B5E7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25D4C4-B588-487B-AF75-10556F98F7C0}" type="slidenum">
              <a:rPr kumimoji="0" lang="pt-P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pt-P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00643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847E4C-47D6-6DDB-4C06-27D4833237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77F966-807F-8579-22AA-E2BE17F07D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610D9F-A8FB-15B2-5815-ACE63208DA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5A96BE-B3C0-F8F6-5696-CFA7E53900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25D4C4-B588-487B-AF75-10556F98F7C0}" type="slidenum">
              <a:rPr lang="pt-PT" smtClean="0"/>
              <a:t>2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820163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25D4C4-B588-487B-AF75-10556F98F7C0}" type="slidenum">
              <a:rPr lang="pt-PT" smtClean="0"/>
              <a:t>49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980065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66F484-3E7B-B439-E2A5-539B73AEF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228C77-DF55-2F8D-17E6-F2C140B525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64E02E-8423-5FE8-9415-47B815FD09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1DBED5-20B3-EC99-F9A0-8F9EB0FE01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25D4C4-B588-487B-AF75-10556F98F7C0}" type="slidenum">
              <a:rPr lang="pt-PT" smtClean="0"/>
              <a:t>50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9237701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DDC600-0D97-8730-76EC-9AEA68028E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D813D8-CB2B-8396-704E-D27E796258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A8B830-3B45-E2F1-1603-510BC9B723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1B1503-CE4B-3C18-5A95-A9EA46655F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25D4C4-B588-487B-AF75-10556F98F7C0}" type="slidenum">
              <a:rPr lang="pt-PT" smtClean="0"/>
              <a:t>51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6412730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518BD1-EE77-468A-9FE3-10FF7DA352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988AE0-041F-C0C7-0CF2-F96F02E551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5AA57C-E30C-DF55-4090-F3C2853CC0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9F4F9B-5516-6EB4-85D7-96097EA78A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25D4C4-B588-487B-AF75-10556F98F7C0}" type="slidenum">
              <a:rPr lang="pt-PT" smtClean="0"/>
              <a:t>52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1203728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61F61-C465-5E3F-4CEB-D641524B11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E24564-0C1C-2D7C-ED5F-73FC445F24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8A3DD-DB4A-6498-FCE3-2FD8DC81F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02195-A781-401E-83F6-BA09EB643F79}" type="datetimeFigureOut">
              <a:rPr lang="pt-PT" smtClean="0"/>
              <a:t>20/05/2025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80CEC-D97E-0D54-2A0D-92AD2F29B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CF8544-294D-CEB9-2142-5C5167A2C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75F58-B449-4EF0-8F2D-52B2E6C38DC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79542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C658F-B685-B1F7-BC74-56D950CB5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7DC19-C1A2-C63E-72C5-EFB8F8314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51A3A0-8B05-58B3-5324-F69EBEC4D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02195-A781-401E-83F6-BA09EB643F79}" type="datetimeFigureOut">
              <a:rPr lang="pt-PT" smtClean="0"/>
              <a:t>20/05/2025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AE0CA5-58D3-45F5-B8A6-4561AE30A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05908-BD80-D5EE-EA5B-2B8BE8085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75F58-B449-4EF0-8F2D-52B2E6C38DC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002378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13D91-FA8D-265E-1FF4-8DBCC20A5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62C1BB-C651-1273-A81E-04CB0533C7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05F17-4A33-83C1-2F23-A318CE9345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02195-A781-401E-83F6-BA09EB643F79}" type="datetimeFigureOut">
              <a:rPr lang="pt-PT" smtClean="0"/>
              <a:t>20/05/2025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719C07-6F25-DE0C-82DF-D273A6AC6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DBEB3-A4ED-4464-D47D-7DAA5B080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75F58-B449-4EF0-8F2D-52B2E6C38DC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331797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C1191-785F-888F-4057-73772BB78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D3542-B8DF-FEDE-2F5B-7D3D61080A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8F2E1E-1E41-9A5A-B057-357712613B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1F379C-EF7D-CE95-D4B1-A95E3B233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02195-A781-401E-83F6-BA09EB643F79}" type="datetimeFigureOut">
              <a:rPr lang="pt-PT" smtClean="0"/>
              <a:t>20/05/2025</a:t>
            </a:fld>
            <a:endParaRPr lang="pt-P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FAB100-FB29-4C35-DD75-13321740E0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54896D-F18F-2F8C-376D-AE830F4D0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75F58-B449-4EF0-8F2D-52B2E6C38DC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079689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BBA5C-8C99-DE4B-23EC-C9093ECF7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EE3838-974B-17A8-8652-E741AFDF15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A7070E-FE10-F06F-D245-8EF4A14ABC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ECC540-41C0-7499-BC7F-585E2E4206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CA4CF9-59E6-E0BC-51B0-904E4F85EC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08F740-FDFF-00E1-D6AD-8A96CAE33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02195-A781-401E-83F6-BA09EB643F79}" type="datetimeFigureOut">
              <a:rPr lang="pt-PT" smtClean="0"/>
              <a:t>20/05/2025</a:t>
            </a:fld>
            <a:endParaRPr lang="pt-PT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6CE847-5C82-B33E-E20C-C20C4D74D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066C54-15B2-34C4-CD76-F6337BA20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75F58-B449-4EF0-8F2D-52B2E6C38DC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519913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72D0-0456-F47B-EB8F-7BC021EAD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E9E4D5-B868-6643-76DC-785310641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02195-A781-401E-83F6-BA09EB643F79}" type="datetimeFigureOut">
              <a:rPr lang="pt-PT" smtClean="0"/>
              <a:t>20/05/2025</a:t>
            </a:fld>
            <a:endParaRPr lang="pt-PT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7D816B-F21E-4BDD-B9C5-51D413515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AF007A-8BFC-BEE0-20A4-F3C85B7BA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75F58-B449-4EF0-8F2D-52B2E6C38DC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586645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0F754B-2C7E-BED0-F869-6E77DE3C9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02195-A781-401E-83F6-BA09EB643F79}" type="datetimeFigureOut">
              <a:rPr lang="pt-PT" smtClean="0"/>
              <a:t>20/05/2025</a:t>
            </a:fld>
            <a:endParaRPr lang="pt-PT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27EFFF-56B4-80B0-A437-02CAA15F8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94A850-8BC9-3461-40A4-B386204CC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75F58-B449-4EF0-8F2D-52B2E6C38DC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545388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D3806-F767-AE98-5892-B848A2DF6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D9EF2-A9FA-DD6B-346D-2E4E0CC66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0EDFAC-39E9-EC96-E7C6-B14EC3927C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ABA1C2-E0A7-CDF8-923D-4CB9D121A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02195-A781-401E-83F6-BA09EB643F79}" type="datetimeFigureOut">
              <a:rPr lang="pt-PT" smtClean="0"/>
              <a:t>20/05/2025</a:t>
            </a:fld>
            <a:endParaRPr lang="pt-P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E3C093-A756-32CD-99D5-B55321229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6AAF1-E755-C332-688D-957AF693B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75F58-B449-4EF0-8F2D-52B2E6C38DC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748355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3EF89-F02F-486E-75F7-7FC8DED9E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71031E-6455-F46D-C4E2-374A235844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P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24BEA1-19E1-189F-EDA0-D0D2CD3FC8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7F0EDE-7FC3-592A-D26D-DD25D58E6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02195-A781-401E-83F6-BA09EB643F79}" type="datetimeFigureOut">
              <a:rPr lang="pt-PT" smtClean="0"/>
              <a:t>20/05/2025</a:t>
            </a:fld>
            <a:endParaRPr lang="pt-P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E206F4-9573-72B4-354A-F407874E4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53AA2B-EA2C-26C6-CDB1-F2E318908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75F58-B449-4EF0-8F2D-52B2E6C38DC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85821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BD91A-BDF0-BA85-7C69-81BA8F311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08367E-B81A-0920-89BC-AB955EFF93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981195-524F-D18A-04B7-F61C821EC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02195-A781-401E-83F6-BA09EB643F79}" type="datetimeFigureOut">
              <a:rPr lang="pt-PT" smtClean="0"/>
              <a:t>20/05/2025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918B59-B396-E6B6-078A-C60598642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A502B0-53A7-1D5A-A445-BAF220361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75F58-B449-4EF0-8F2D-52B2E6C38DC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516886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23157-E780-8020-66BF-9DC6E4FF67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A7B708-3AC1-FDB8-3E60-8BF35D666C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F6179-C8BF-791F-1AFB-A875C45E2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02195-A781-401E-83F6-BA09EB643F79}" type="datetimeFigureOut">
              <a:rPr lang="pt-PT" smtClean="0"/>
              <a:t>20/05/2025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C08559-016A-9D1C-B7FC-4FDDAB5D2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F6F236-5785-ADF3-43E0-3416A34E6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75F58-B449-4EF0-8F2D-52B2E6C38DC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363015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970230-6855-044A-9D4C-76B22B0E2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1B1E2B-3EFC-02D8-10F4-D722F8CE88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C24B6-94F6-FE82-7209-F152DF8EA0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702195-A781-401E-83F6-BA09EB643F79}" type="datetimeFigureOut">
              <a:rPr lang="pt-PT" smtClean="0"/>
              <a:t>20/05/2025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1F1D22-D614-1862-3D76-821CE7A141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957F48-FB93-C97C-D107-BE9380A641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C75F58-B449-4EF0-8F2D-52B2E6C38DC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688926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3.png"/><Relationship Id="rId7" Type="http://schemas.openxmlformats.org/officeDocument/2006/relationships/image" Target="../media/image12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g"/><Relationship Id="rId4" Type="http://schemas.openxmlformats.org/officeDocument/2006/relationships/slide" Target="slide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g"/><Relationship Id="rId4" Type="http://schemas.openxmlformats.org/officeDocument/2006/relationships/slide" Target="slide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g"/><Relationship Id="rId4" Type="http://schemas.openxmlformats.org/officeDocument/2006/relationships/slide" Target="slide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24.jpg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g"/><Relationship Id="rId4" Type="http://schemas.openxmlformats.org/officeDocument/2006/relationships/slide" Target="slide2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image" Target="../media/image2.jpg"/><Relationship Id="rId7" Type="http://schemas.openxmlformats.org/officeDocument/2006/relationships/image" Target="../media/image24.jpg"/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g"/><Relationship Id="rId4" Type="http://schemas.openxmlformats.org/officeDocument/2006/relationships/slide" Target="slide2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image" Target="../media/image2.jpg"/><Relationship Id="rId7" Type="http://schemas.openxmlformats.org/officeDocument/2006/relationships/image" Target="../media/image24.jpg"/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3.png"/><Relationship Id="rId9" Type="http://schemas.openxmlformats.org/officeDocument/2006/relationships/image" Target="../media/image26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G"/><Relationship Id="rId4" Type="http://schemas.openxmlformats.org/officeDocument/2006/relationships/slide" Target="slide2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image" Target="../media/image2.jpg"/><Relationship Id="rId7" Type="http://schemas.openxmlformats.org/officeDocument/2006/relationships/image" Target="../media/image24.jpg"/><Relationship Id="rId2" Type="http://schemas.openxmlformats.org/officeDocument/2006/relationships/slide" Target="slide2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10" Type="http://schemas.openxmlformats.org/officeDocument/2006/relationships/image" Target="../media/image27.JPG"/><Relationship Id="rId4" Type="http://schemas.openxmlformats.org/officeDocument/2006/relationships/image" Target="../media/image3.png"/><Relationship Id="rId9" Type="http://schemas.openxmlformats.org/officeDocument/2006/relationships/image" Target="../media/image26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g"/><Relationship Id="rId4" Type="http://schemas.openxmlformats.org/officeDocument/2006/relationships/slide" Target="slide2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image" Target="../media/image2.jpg"/><Relationship Id="rId7" Type="http://schemas.openxmlformats.org/officeDocument/2006/relationships/image" Target="../media/image24.jpg"/><Relationship Id="rId2" Type="http://schemas.openxmlformats.org/officeDocument/2006/relationships/slide" Target="slide2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11" Type="http://schemas.openxmlformats.org/officeDocument/2006/relationships/image" Target="../media/image28.jpg"/><Relationship Id="rId5" Type="http://schemas.openxmlformats.org/officeDocument/2006/relationships/image" Target="../media/image22.jpg"/><Relationship Id="rId10" Type="http://schemas.openxmlformats.org/officeDocument/2006/relationships/image" Target="../media/image27.JPG"/><Relationship Id="rId4" Type="http://schemas.openxmlformats.org/officeDocument/2006/relationships/image" Target="../media/image3.png"/><Relationship Id="rId9" Type="http://schemas.openxmlformats.org/officeDocument/2006/relationships/image" Target="../media/image26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slide" Target="slide29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image" Target="../media/image2.jpg"/><Relationship Id="rId7" Type="http://schemas.openxmlformats.org/officeDocument/2006/relationships/image" Target="../media/image24.jpg"/><Relationship Id="rId12" Type="http://schemas.openxmlformats.org/officeDocument/2006/relationships/image" Target="../media/image30.jpeg"/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11" Type="http://schemas.openxmlformats.org/officeDocument/2006/relationships/image" Target="../media/image28.jpg"/><Relationship Id="rId5" Type="http://schemas.openxmlformats.org/officeDocument/2006/relationships/image" Target="../media/image22.jpg"/><Relationship Id="rId10" Type="http://schemas.openxmlformats.org/officeDocument/2006/relationships/image" Target="../media/image27.JPG"/><Relationship Id="rId4" Type="http://schemas.openxmlformats.org/officeDocument/2006/relationships/image" Target="../media/image3.png"/><Relationship Id="rId9" Type="http://schemas.openxmlformats.org/officeDocument/2006/relationships/image" Target="../media/image26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g"/><Relationship Id="rId4" Type="http://schemas.openxmlformats.org/officeDocument/2006/relationships/slide" Target="slide31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13" Type="http://schemas.openxmlformats.org/officeDocument/2006/relationships/image" Target="../media/image30.jpeg"/><Relationship Id="rId3" Type="http://schemas.openxmlformats.org/officeDocument/2006/relationships/slide" Target="slide32.xml"/><Relationship Id="rId7" Type="http://schemas.openxmlformats.org/officeDocument/2006/relationships/image" Target="../media/image23.jpg"/><Relationship Id="rId12" Type="http://schemas.openxmlformats.org/officeDocument/2006/relationships/image" Target="../media/image28.jpg"/><Relationship Id="rId2" Type="http://schemas.openxmlformats.org/officeDocument/2006/relationships/slide" Target="slide3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g"/><Relationship Id="rId11" Type="http://schemas.openxmlformats.org/officeDocument/2006/relationships/image" Target="../media/image27.JPG"/><Relationship Id="rId5" Type="http://schemas.openxmlformats.org/officeDocument/2006/relationships/image" Target="../media/image3.png"/><Relationship Id="rId10" Type="http://schemas.openxmlformats.org/officeDocument/2006/relationships/image" Target="../media/image26.jpg"/><Relationship Id="rId4" Type="http://schemas.openxmlformats.org/officeDocument/2006/relationships/image" Target="../media/image2.jpg"/><Relationship Id="rId9" Type="http://schemas.openxmlformats.org/officeDocument/2006/relationships/image" Target="../media/image25.jpg"/><Relationship Id="rId14" Type="http://schemas.openxmlformats.org/officeDocument/2006/relationships/image" Target="../media/image31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g"/><Relationship Id="rId4" Type="http://schemas.openxmlformats.org/officeDocument/2006/relationships/slide" Target="slide33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13" Type="http://schemas.openxmlformats.org/officeDocument/2006/relationships/image" Target="../media/image31.jpg"/><Relationship Id="rId3" Type="http://schemas.openxmlformats.org/officeDocument/2006/relationships/image" Target="../media/image2.jpg"/><Relationship Id="rId7" Type="http://schemas.openxmlformats.org/officeDocument/2006/relationships/image" Target="../media/image24.jpg"/><Relationship Id="rId12" Type="http://schemas.openxmlformats.org/officeDocument/2006/relationships/image" Target="../media/image30.jpeg"/><Relationship Id="rId2" Type="http://schemas.openxmlformats.org/officeDocument/2006/relationships/slide" Target="slide3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11" Type="http://schemas.openxmlformats.org/officeDocument/2006/relationships/image" Target="../media/image28.jpg"/><Relationship Id="rId5" Type="http://schemas.openxmlformats.org/officeDocument/2006/relationships/image" Target="../media/image22.jpg"/><Relationship Id="rId10" Type="http://schemas.openxmlformats.org/officeDocument/2006/relationships/image" Target="../media/image27.JPG"/><Relationship Id="rId4" Type="http://schemas.openxmlformats.org/officeDocument/2006/relationships/image" Target="../media/image3.png"/><Relationship Id="rId9" Type="http://schemas.openxmlformats.org/officeDocument/2006/relationships/image" Target="../media/image26.jpg"/><Relationship Id="rId14" Type="http://schemas.openxmlformats.org/officeDocument/2006/relationships/image" Target="../media/image32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diagramLayout" Target="../diagrams/layout5.xml"/><Relationship Id="rId18" Type="http://schemas.openxmlformats.org/officeDocument/2006/relationships/diagramLayout" Target="../diagrams/layout6.xml"/><Relationship Id="rId3" Type="http://schemas.openxmlformats.org/officeDocument/2006/relationships/diagramLayout" Target="../diagrams/layout3.xml"/><Relationship Id="rId21" Type="http://schemas.microsoft.com/office/2007/relationships/diagramDrawing" Target="../diagrams/drawing6.xml"/><Relationship Id="rId7" Type="http://schemas.openxmlformats.org/officeDocument/2006/relationships/diagramData" Target="../diagrams/data4.xml"/><Relationship Id="rId12" Type="http://schemas.openxmlformats.org/officeDocument/2006/relationships/diagramData" Target="../diagrams/data5.xml"/><Relationship Id="rId17" Type="http://schemas.openxmlformats.org/officeDocument/2006/relationships/diagramData" Target="../diagrams/data6.xml"/><Relationship Id="rId2" Type="http://schemas.openxmlformats.org/officeDocument/2006/relationships/diagramData" Target="../diagrams/data3.xml"/><Relationship Id="rId16" Type="http://schemas.microsoft.com/office/2007/relationships/diagramDrawing" Target="../diagrams/drawing5.xml"/><Relationship Id="rId20" Type="http://schemas.openxmlformats.org/officeDocument/2006/relationships/diagramColors" Target="../diagrams/colors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5" Type="http://schemas.openxmlformats.org/officeDocument/2006/relationships/diagramColors" Target="../diagrams/colors5.xml"/><Relationship Id="rId23" Type="http://schemas.openxmlformats.org/officeDocument/2006/relationships/image" Target="../media/image3.png"/><Relationship Id="rId10" Type="http://schemas.openxmlformats.org/officeDocument/2006/relationships/diagramColors" Target="../diagrams/colors4.xml"/><Relationship Id="rId19" Type="http://schemas.openxmlformats.org/officeDocument/2006/relationships/diagramQuickStyle" Target="../diagrams/quickStyle6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Relationship Id="rId14" Type="http://schemas.openxmlformats.org/officeDocument/2006/relationships/diagramQuickStyle" Target="../diagrams/quickStyle5.xml"/><Relationship Id="rId22" Type="http://schemas.openxmlformats.org/officeDocument/2006/relationships/image" Target="../media/image2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image" Target="../media/image52.jpeg"/><Relationship Id="rId7" Type="http://schemas.openxmlformats.org/officeDocument/2006/relationships/image" Target="../media/image5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jpeg"/><Relationship Id="rId5" Type="http://schemas.openxmlformats.org/officeDocument/2006/relationships/image" Target="../media/image54.jpeg"/><Relationship Id="rId4" Type="http://schemas.openxmlformats.org/officeDocument/2006/relationships/image" Target="../media/image53.jpeg"/><Relationship Id="rId9" Type="http://schemas.openxmlformats.org/officeDocument/2006/relationships/image" Target="../media/image3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3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710060-CC3D-C127-C3B1-A1C6D22FD7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3909E55-8D88-12D0-CBF2-F290601AE89D}"/>
              </a:ext>
            </a:extLst>
          </p:cNvPr>
          <p:cNvCxnSpPr>
            <a:cxnSpLocks/>
          </p:cNvCxnSpPr>
          <p:nvPr/>
        </p:nvCxnSpPr>
        <p:spPr>
          <a:xfrm>
            <a:off x="11833986" y="156307"/>
            <a:ext cx="0" cy="65453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person sitting on the ground with a dog and a radio antenna&#10;&#10;AI-generated content may be incorrect.">
            <a:extLst>
              <a:ext uri="{FF2B5EF4-FFF2-40B4-BE49-F238E27FC236}">
                <a16:creationId xmlns:a16="http://schemas.microsoft.com/office/drawing/2014/main" id="{57891640-D7A1-4DC2-9461-C5A4C8AF83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57" y="156307"/>
            <a:ext cx="6545385" cy="6545385"/>
          </a:xfrm>
          <a:prstGeom prst="rect">
            <a:avLst/>
          </a:prstGeom>
        </p:spPr>
      </p:pic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3191DEF9-0BBD-75D9-34BD-4AE945E3F0D6}"/>
              </a:ext>
            </a:extLst>
          </p:cNvPr>
          <p:cNvSpPr/>
          <p:nvPr/>
        </p:nvSpPr>
        <p:spPr>
          <a:xfrm>
            <a:off x="6824384" y="1351430"/>
            <a:ext cx="4955240" cy="3012141"/>
          </a:xfrm>
          <a:prstGeom prst="wedgeEllipseCallout">
            <a:avLst>
              <a:gd name="adj1" fmla="val -62433"/>
              <a:gd name="adj2" fmla="val -36865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PT" b="1" dirty="0">
                <a:solidFill>
                  <a:srgbClr val="6F7632"/>
                </a:solidFill>
              </a:rPr>
              <a:t>CQ…</a:t>
            </a:r>
          </a:p>
          <a:p>
            <a:r>
              <a:rPr lang="pt-PT" b="1" dirty="0">
                <a:solidFill>
                  <a:srgbClr val="6F7632"/>
                </a:solidFill>
              </a:rPr>
              <a:t>CQ SOTA</a:t>
            </a:r>
          </a:p>
          <a:p>
            <a:r>
              <a:rPr lang="pt-PT" b="1" dirty="0">
                <a:solidFill>
                  <a:srgbClr val="6F7632"/>
                </a:solidFill>
              </a:rPr>
              <a:t>CQ…</a:t>
            </a:r>
          </a:p>
          <a:p>
            <a:r>
              <a:rPr lang="pt-PT" b="1" dirty="0">
                <a:solidFill>
                  <a:srgbClr val="6F7632"/>
                </a:solidFill>
              </a:rPr>
              <a:t>CQ </a:t>
            </a:r>
            <a:r>
              <a:rPr lang="pt-PT" b="1" dirty="0" err="1">
                <a:solidFill>
                  <a:srgbClr val="6F7632"/>
                </a:solidFill>
              </a:rPr>
              <a:t>Summits</a:t>
            </a:r>
            <a:r>
              <a:rPr lang="pt-PT" b="1" dirty="0">
                <a:solidFill>
                  <a:srgbClr val="6F7632"/>
                </a:solidFill>
              </a:rPr>
              <a:t> </a:t>
            </a:r>
            <a:r>
              <a:rPr lang="pt-PT" b="1" dirty="0" err="1">
                <a:solidFill>
                  <a:srgbClr val="6F7632"/>
                </a:solidFill>
              </a:rPr>
              <a:t>On</a:t>
            </a:r>
            <a:r>
              <a:rPr lang="pt-PT" b="1" dirty="0">
                <a:solidFill>
                  <a:srgbClr val="6F7632"/>
                </a:solidFill>
              </a:rPr>
              <a:t> </a:t>
            </a:r>
            <a:r>
              <a:rPr lang="pt-PT" b="1" dirty="0" err="1">
                <a:solidFill>
                  <a:srgbClr val="6F7632"/>
                </a:solidFill>
              </a:rPr>
              <a:t>The</a:t>
            </a:r>
            <a:r>
              <a:rPr lang="pt-PT" b="1" dirty="0">
                <a:solidFill>
                  <a:srgbClr val="6F7632"/>
                </a:solidFill>
              </a:rPr>
              <a:t> </a:t>
            </a:r>
            <a:r>
              <a:rPr lang="pt-PT" b="1" dirty="0" err="1">
                <a:solidFill>
                  <a:srgbClr val="6F7632"/>
                </a:solidFill>
              </a:rPr>
              <a:t>Air</a:t>
            </a:r>
            <a:r>
              <a:rPr lang="pt-PT" b="1" dirty="0">
                <a:solidFill>
                  <a:srgbClr val="6F7632"/>
                </a:solidFill>
              </a:rPr>
              <a:t>…</a:t>
            </a:r>
          </a:p>
          <a:p>
            <a:r>
              <a:rPr lang="pt-PT" b="1" dirty="0">
                <a:solidFill>
                  <a:srgbClr val="6F7632"/>
                </a:solidFill>
              </a:rPr>
              <a:t>CT2JLS/P </a:t>
            </a:r>
            <a:r>
              <a:rPr lang="pt-PT" b="1" dirty="0" err="1">
                <a:solidFill>
                  <a:srgbClr val="6F7632"/>
                </a:solidFill>
              </a:rPr>
              <a:t>calling</a:t>
            </a:r>
            <a:r>
              <a:rPr lang="pt-PT" b="1" dirty="0">
                <a:solidFill>
                  <a:srgbClr val="6F7632"/>
                </a:solidFill>
              </a:rPr>
              <a:t> </a:t>
            </a:r>
            <a:r>
              <a:rPr lang="pt-PT" b="1" dirty="0" err="1">
                <a:solidFill>
                  <a:srgbClr val="6F7632"/>
                </a:solidFill>
              </a:rPr>
              <a:t>Summits</a:t>
            </a:r>
            <a:r>
              <a:rPr lang="pt-PT" b="1" dirty="0">
                <a:solidFill>
                  <a:srgbClr val="6F7632"/>
                </a:solidFill>
              </a:rPr>
              <a:t> </a:t>
            </a:r>
            <a:r>
              <a:rPr lang="pt-PT" b="1" dirty="0" err="1">
                <a:solidFill>
                  <a:srgbClr val="6F7632"/>
                </a:solidFill>
              </a:rPr>
              <a:t>on</a:t>
            </a:r>
            <a:r>
              <a:rPr lang="pt-PT" b="1" dirty="0">
                <a:solidFill>
                  <a:srgbClr val="6F7632"/>
                </a:solidFill>
              </a:rPr>
              <a:t> </a:t>
            </a:r>
            <a:r>
              <a:rPr lang="pt-PT" b="1" dirty="0" err="1">
                <a:solidFill>
                  <a:srgbClr val="6F7632"/>
                </a:solidFill>
              </a:rPr>
              <a:t>the</a:t>
            </a:r>
            <a:r>
              <a:rPr lang="pt-PT" b="1" dirty="0">
                <a:solidFill>
                  <a:srgbClr val="6F7632"/>
                </a:solidFill>
              </a:rPr>
              <a:t> </a:t>
            </a:r>
            <a:r>
              <a:rPr lang="pt-PT" b="1" dirty="0" err="1">
                <a:solidFill>
                  <a:srgbClr val="6F7632"/>
                </a:solidFill>
              </a:rPr>
              <a:t>air</a:t>
            </a:r>
            <a:r>
              <a:rPr lang="pt-PT" b="1" dirty="0">
                <a:solidFill>
                  <a:srgbClr val="6F7632"/>
                </a:solidFill>
              </a:rPr>
              <a:t>,</a:t>
            </a:r>
          </a:p>
          <a:p>
            <a:r>
              <a:rPr lang="pt-PT" b="1" dirty="0">
                <a:solidFill>
                  <a:srgbClr val="6F7632"/>
                </a:solidFill>
              </a:rPr>
              <a:t>CT/BL-007</a:t>
            </a:r>
          </a:p>
          <a:p>
            <a:pPr algn="ctr"/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58214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401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902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803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704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205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306"/>
                            </p:stCondLst>
                            <p:childTnLst>
                              <p:par>
                                <p:cTn id="26" presetID="9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allAtOnce" animBg="1"/>
      <p:bldP spid="8" grpId="1" uiExpand="1" build="allAtOnce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30EDEC-916B-CBA6-399E-B1188E14A5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DABFDA-FD39-6E75-1445-D7AAE124D1B3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4000" dirty="0">
                <a:solidFill>
                  <a:srgbClr val="6F7632"/>
                </a:solidFill>
                <a:latin typeface="Engravers MT" panose="02090707080505020304" pitchFamily="18" charset="0"/>
              </a:rPr>
              <a:t>Encontro Sota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1D105F6-16A3-6585-A898-DDB86D0B3C19}"/>
              </a:ext>
            </a:extLst>
          </p:cNvPr>
          <p:cNvSpPr txBox="1"/>
          <p:nvPr/>
        </p:nvSpPr>
        <p:spPr>
          <a:xfrm>
            <a:off x="660359" y="1758785"/>
            <a:ext cx="10475641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pt-PT" sz="3800" b="1" dirty="0">
              <a:solidFill>
                <a:srgbClr val="FFFFFF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pt-PT" sz="3800" b="1" dirty="0" err="1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Radios</a:t>
            </a:r>
            <a:r>
              <a:rPr lang="pt-PT" sz="38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 Militares nas atividades SOTA</a:t>
            </a:r>
          </a:p>
          <a:p>
            <a:endParaRPr lang="pt-PT" sz="3200" b="1" dirty="0">
              <a:solidFill>
                <a:srgbClr val="FFFFFF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pt-PT" sz="3200" b="1" dirty="0">
              <a:solidFill>
                <a:srgbClr val="FFFFFF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1200"/>
              </a:spcAft>
            </a:pPr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1 – Os equipamentos originais</a:t>
            </a:r>
          </a:p>
          <a:p>
            <a:pPr>
              <a:spcAft>
                <a:spcPts val="1200"/>
              </a:spcAft>
            </a:pPr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2 – Os equipamentos </a:t>
            </a:r>
            <a:r>
              <a:rPr lang="pt-PT" sz="3200" b="1" dirty="0" err="1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auto-construídos</a:t>
            </a:r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 / alterados</a:t>
            </a:r>
          </a:p>
          <a:p>
            <a:pPr>
              <a:spcAft>
                <a:spcPts val="1200"/>
              </a:spcAft>
            </a:pPr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3 – As </a:t>
            </a:r>
            <a:r>
              <a:rPr lang="pt-PT" sz="3200" b="1" dirty="0" err="1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activações</a:t>
            </a:r>
            <a:endParaRPr lang="pt-PT" sz="3200" b="1" dirty="0">
              <a:solidFill>
                <a:srgbClr val="FFFFFF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30BBC41-F929-6BFB-3D28-2E948004A9C9}"/>
              </a:ext>
            </a:extLst>
          </p:cNvPr>
          <p:cNvCxnSpPr/>
          <p:nvPr/>
        </p:nvCxnSpPr>
        <p:spPr>
          <a:xfrm>
            <a:off x="1056000" y="626400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12248998-86F8-F4EF-3449-35AAD2718E42}"/>
              </a:ext>
            </a:extLst>
          </p:cNvPr>
          <p:cNvSpPr/>
          <p:nvPr/>
        </p:nvSpPr>
        <p:spPr>
          <a:xfrm>
            <a:off x="1056000" y="876895"/>
            <a:ext cx="10080000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4000" dirty="0">
                <a:solidFill>
                  <a:srgbClr val="6F7632"/>
                </a:solidFill>
                <a:latin typeface="Engravers MT" panose="02090707080505020304" pitchFamily="18" charset="0"/>
              </a:rPr>
              <a:t>Tortosendo 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BE46AC-F34B-8B59-EE8E-8882E4450648}"/>
              </a:ext>
            </a:extLst>
          </p:cNvPr>
          <p:cNvSpPr txBox="1"/>
          <p:nvPr/>
        </p:nvSpPr>
        <p:spPr>
          <a:xfrm>
            <a:off x="5891616" y="5745378"/>
            <a:ext cx="56400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PT" sz="2800" b="1" dirty="0">
                <a:solidFill>
                  <a:srgbClr val="FFFFFF"/>
                </a:solidFill>
                <a:latin typeface="Engravers MT" panose="02090707080505020304" pitchFamily="18" charset="0"/>
                <a:cs typeface="Times New Roman" panose="02020603050405020304" pitchFamily="18" charset="0"/>
              </a:rPr>
              <a:t>SergioD. CT2JLS</a:t>
            </a:r>
            <a:endParaRPr lang="pt-PT" sz="2800" dirty="0">
              <a:latin typeface="Engravers MT" panose="02090707080505020304" pitchFamily="18" charset="0"/>
            </a:endParaRPr>
          </a:p>
        </p:txBody>
      </p:sp>
      <p:pic>
        <p:nvPicPr>
          <p:cNvPr id="5" name="Picture 4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3B1C1D6F-2020-0029-7A7C-9B25B8064B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8323" y="1567970"/>
            <a:ext cx="4655348" cy="465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671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22" presetID="42" presetClass="path" presetSubtype="0" accel="50000" decel="500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0 4.44444E-6 L 0.34414 -0.14977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01" y="-7500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/>
      <p:bldP spid="2" grpId="0" animBg="1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58AD41-8EE5-0DB8-AFFD-9363991E18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2CD3A6-E3ED-1753-98E7-DFC20DFCA79A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4000" dirty="0">
                <a:solidFill>
                  <a:srgbClr val="6F7632"/>
                </a:solidFill>
                <a:latin typeface="Engravers MT" panose="02090707080505020304" pitchFamily="18" charset="0"/>
              </a:rPr>
              <a:t>Equipamentos originais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50E46B-CD79-9FD6-46B6-CE53580DFB03}"/>
              </a:ext>
            </a:extLst>
          </p:cNvPr>
          <p:cNvSpPr txBox="1"/>
          <p:nvPr/>
        </p:nvSpPr>
        <p:spPr>
          <a:xfrm>
            <a:off x="660361" y="857776"/>
            <a:ext cx="39470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3200" b="1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Hand</a:t>
            </a:r>
            <a:r>
              <a:rPr lang="pt-PT" sz="32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pt-PT" sz="3200" b="1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Held</a:t>
            </a:r>
            <a:r>
              <a:rPr lang="pt-PT" sz="32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(Banana)</a:t>
            </a:r>
            <a:endParaRPr lang="pt-PT" sz="32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19853F1-83D4-B675-D547-14B1FDB19877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DCFE5C56-7247-CEB5-ADA0-93B9D90466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5" name="Picture 4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EE9AEB87-9BBF-9C96-C82F-45A9C3E6C0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E705E5F-DD6C-792D-ECDD-852148515D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1298" y="1393849"/>
            <a:ext cx="2722537" cy="505838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39D30D-29F6-7CAA-E31C-4831AEAD69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361" y="1393848"/>
            <a:ext cx="1997835" cy="505838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09D946C-B7D0-8DD6-80E4-300B6B41C2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3545" y="1393847"/>
            <a:ext cx="1788093" cy="505838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185CCFF-2D2D-2CCB-D420-E8228051CE1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4330" y="1393846"/>
            <a:ext cx="1825041" cy="5058381"/>
          </a:xfrm>
          <a:prstGeom prst="rect">
            <a:avLst/>
          </a:prstGeom>
        </p:spPr>
      </p:pic>
      <p:pic>
        <p:nvPicPr>
          <p:cNvPr id="6" name="Picture 5" descr="A green box with knobs&#10;&#10;AI-generated content may be incorrect.">
            <a:extLst>
              <a:ext uri="{FF2B5EF4-FFF2-40B4-BE49-F238E27FC236}">
                <a16:creationId xmlns:a16="http://schemas.microsoft.com/office/drawing/2014/main" id="{48EEED65-1294-EA90-A9DE-B861D487972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6626" y="1393845"/>
            <a:ext cx="2093530" cy="5058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1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1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6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10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1CC797-3D13-3EE7-04DD-9BF1526F58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AA54696-1F8B-6A4D-0B6B-5DEC8C12CA18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4000" dirty="0">
                <a:solidFill>
                  <a:srgbClr val="6F7632"/>
                </a:solidFill>
                <a:latin typeface="Engravers MT" panose="02090707080505020304" pitchFamily="18" charset="0"/>
              </a:rPr>
              <a:t>Equipamentos originais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6871B4B-3B57-4E8F-EE97-18C42A165C3E}"/>
              </a:ext>
            </a:extLst>
          </p:cNvPr>
          <p:cNvSpPr txBox="1"/>
          <p:nvPr/>
        </p:nvSpPr>
        <p:spPr>
          <a:xfrm>
            <a:off x="660361" y="822598"/>
            <a:ext cx="39470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3200" b="1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Manpack</a:t>
            </a:r>
            <a:endParaRPr lang="pt-PT" sz="32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A3681A9-D253-9D41-F1F1-1ECA6E260387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4322B769-E341-5D29-7C7C-2655B8FD96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3" name="Picture 2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70102754-7B89-3842-AA1D-BB9C08B8C8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8BF297-7DEA-23E7-B91F-82A9D2C98A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5001" y="1352285"/>
            <a:ext cx="7742396" cy="502291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42DC17D-F697-C7FF-A34F-BE062FC6A1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361" y="1502788"/>
            <a:ext cx="10871277" cy="453261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1B36E4C-1F24-6782-62CE-25D33131DB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5381" y="1427404"/>
            <a:ext cx="8625503" cy="48730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1CEF23-0B2E-348B-0A45-C5FC24B3A55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155" y="1352285"/>
            <a:ext cx="8336087" cy="5100063"/>
          </a:xfrm>
          <a:prstGeom prst="rect">
            <a:avLst/>
          </a:prstGeom>
        </p:spPr>
      </p:pic>
      <p:pic>
        <p:nvPicPr>
          <p:cNvPr id="6" name="Picture 5" descr="A close-up of a radio&#10;&#10;AI-generated content may be incorrect.">
            <a:extLst>
              <a:ext uri="{FF2B5EF4-FFF2-40B4-BE49-F238E27FC236}">
                <a16:creationId xmlns:a16="http://schemas.microsoft.com/office/drawing/2014/main" id="{459EDDB8-708A-E231-409C-6D793D8B921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3351" y="881916"/>
            <a:ext cx="8432910" cy="562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03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9167E-6 4.07407E-6 L -0.30092 -0.17848 " pathEditMode="relative" rAng="0" ptsTypes="AA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52" y="-8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 2.96296E-6 L -0.26432 0.20208 " pathEditMode="relative" rAng="0" ptsTypes="AA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16" y="10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000"/>
                            </p:stCondLst>
                            <p:childTnLst>
                              <p:par>
                                <p:cTn id="35" presetID="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 4.07407E-6 L 0.21693 0.18032 " pathEditMode="relative" rAng="0" ptsTypes="AA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46" y="9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9000"/>
                            </p:stCondLst>
                            <p:childTnLst>
                              <p:par>
                                <p:cTn id="45" presetID="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</p:cBhvr>
                                      <p:by x="60000" y="60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9167E-6 -1.48148E-6 L 0.20559 -0.22384 " pathEditMode="relative" rAng="0" ptsTypes="AA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73" y="-11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2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4000"/>
                            </p:stCondLst>
                            <p:childTnLst>
                              <p:par>
                                <p:cTn id="55" presetID="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3.75E-6 2.59259E-6 L -0.0569 0.02477 " pathEditMode="relative" rAng="0" ptsTypes="AA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8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BE2F6E-7249-BB8E-15FE-B30E81A94A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88DB78-3E28-CDB8-4187-84DD04DA6749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40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Hand</a:t>
            </a:r>
            <a:r>
              <a:rPr lang="pt-PT" sz="4000" dirty="0">
                <a:solidFill>
                  <a:srgbClr val="6F7632"/>
                </a:solidFill>
                <a:latin typeface="Engravers MT" panose="02090707080505020304" pitchFamily="18" charset="0"/>
              </a:rPr>
              <a:t> </a:t>
            </a:r>
            <a:r>
              <a:rPr lang="pt-PT" sz="40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held</a:t>
            </a:r>
            <a:endParaRPr lang="pt-PT" sz="40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FB2BAF-1FA5-4583-56CF-5752CE62773B}"/>
              </a:ext>
            </a:extLst>
          </p:cNvPr>
          <p:cNvSpPr txBox="1"/>
          <p:nvPr/>
        </p:nvSpPr>
        <p:spPr>
          <a:xfrm>
            <a:off x="1138067" y="1692061"/>
            <a:ext cx="962422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8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É a versão licenciada para Portugal do TR-PP-11 de origem francesa. É um radio VHF/FM portátil, de est</a:t>
            </a:r>
            <a:r>
              <a:rPr lang="pt-PT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ado</a:t>
            </a:r>
            <a:r>
              <a:rPr lang="pt-PT" sz="18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solido, produzido pela Standard </a:t>
            </a:r>
            <a:r>
              <a:rPr lang="pt-PT" sz="1800" b="1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Electrica</a:t>
            </a:r>
            <a:r>
              <a:rPr lang="pt-PT" sz="18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 usado em Africa durante a Guerra Colonial</a:t>
            </a:r>
            <a:r>
              <a:rPr lang="pt-PT" sz="14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pt-PT" sz="18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nomeadamente em comunicação terra-ar.</a:t>
            </a:r>
            <a:endParaRPr lang="pt-PT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D03ACD-68AC-161F-AD3D-8DF6A63E8997}"/>
              </a:ext>
            </a:extLst>
          </p:cNvPr>
          <p:cNvSpPr txBox="1"/>
          <p:nvPr/>
        </p:nvSpPr>
        <p:spPr>
          <a:xfrm>
            <a:off x="1138067" y="2724158"/>
            <a:ext cx="4743038" cy="40474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20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Características Técnicas:</a:t>
            </a:r>
            <a:br>
              <a:rPr lang="pt-PT" sz="14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Frequência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47 … 57MHz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Potência saída RF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0.5W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Número de canais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6 (controlo por cristais)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Modos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FM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Alcance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6 Km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Alimentação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Bateria 15V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Dimensões e peso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310 x 140 x 70 mm, 2.1Kg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Ano de emissão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década de 60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BD1E9AC-2DBD-63E8-2867-A477ECBE046D}"/>
              </a:ext>
            </a:extLst>
          </p:cNvPr>
          <p:cNvCxnSpPr/>
          <p:nvPr/>
        </p:nvCxnSpPr>
        <p:spPr>
          <a:xfrm>
            <a:off x="1056000" y="272485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A8372E70-C167-E19D-A1FB-C5BA4BA8EEE8}"/>
              </a:ext>
            </a:extLst>
          </p:cNvPr>
          <p:cNvSpPr txBox="1"/>
          <p:nvPr/>
        </p:nvSpPr>
        <p:spPr>
          <a:xfrm>
            <a:off x="1993261" y="839686"/>
            <a:ext cx="21050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5400" b="1" dirty="0">
                <a:solidFill>
                  <a:schemeClr val="bg1"/>
                </a:solidFill>
              </a:rPr>
              <a:t>AVP-1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53BAE5A-06C4-8B57-BD05-781238648E17}"/>
              </a:ext>
            </a:extLst>
          </p:cNvPr>
          <p:cNvCxnSpPr/>
          <p:nvPr/>
        </p:nvCxnSpPr>
        <p:spPr>
          <a:xfrm>
            <a:off x="1056000" y="165600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1D89A22B-4090-579F-1ADB-A0A0526238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5" name="Picture 4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764506B4-B8B5-9EDA-44B7-D0BE4AE158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4D0F55B-47DC-CFDC-B625-539DD98735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7813" y="2275677"/>
            <a:ext cx="2176445" cy="4582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445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/>
      <p:bldP spid="17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0AD65A8-8269-A369-75F8-1480DFEF9E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0FF546D-AC1A-874E-C3D7-1E3D113D93BA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40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Hand</a:t>
            </a:r>
            <a:r>
              <a:rPr lang="pt-PT" sz="4000" dirty="0">
                <a:solidFill>
                  <a:srgbClr val="6F7632"/>
                </a:solidFill>
                <a:latin typeface="Engravers MT" panose="02090707080505020304" pitchFamily="18" charset="0"/>
              </a:rPr>
              <a:t> </a:t>
            </a:r>
            <a:r>
              <a:rPr lang="pt-PT" sz="40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held</a:t>
            </a:r>
            <a:endParaRPr lang="pt-PT" sz="40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A168AE0-F6C7-C35A-502C-458018099710}"/>
              </a:ext>
            </a:extLst>
          </p:cNvPr>
          <p:cNvSpPr txBox="1"/>
          <p:nvPr/>
        </p:nvSpPr>
        <p:spPr>
          <a:xfrm>
            <a:off x="1138066" y="1648072"/>
            <a:ext cx="962422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8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Equipamento valvulado, de baixa potência, VHF-FM, com 6 canais, </a:t>
            </a:r>
            <a:r>
              <a:rPr lang="pt-PT" sz="1800" b="1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seliconados</a:t>
            </a:r>
            <a:r>
              <a:rPr lang="pt-PT" sz="18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por cristal, para comunicações de curta distância em linha de vista. Evolui do PRC-6, que é a versão com apenas um canal.</a:t>
            </a:r>
            <a:endParaRPr lang="pt-PT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EBFBC8-5916-F0E7-4808-9B9EF6654837}"/>
              </a:ext>
            </a:extLst>
          </p:cNvPr>
          <p:cNvSpPr txBox="1"/>
          <p:nvPr/>
        </p:nvSpPr>
        <p:spPr>
          <a:xfrm>
            <a:off x="1138066" y="2509434"/>
            <a:ext cx="5826003" cy="4263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20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Características Técnicas:</a:t>
            </a:r>
            <a:br>
              <a:rPr lang="pt-PT" sz="14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Frequência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47 … 55,4MHz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Potência saída RF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0.25W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Número de canais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6 (controlo por cristais)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Modos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FM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b="1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Sensibilidade: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1uV, SNR 20dB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Alcance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1,8 Km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Alimentação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Bateria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90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V, 45V, 1,5V, -4,5V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Dimensões e peso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375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x 121 x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108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mm,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2,2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Kg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Ano de emissão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década de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50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13A0815-3830-2195-4587-F403C15CBABE}"/>
              </a:ext>
            </a:extLst>
          </p:cNvPr>
          <p:cNvCxnSpPr/>
          <p:nvPr/>
        </p:nvCxnSpPr>
        <p:spPr>
          <a:xfrm>
            <a:off x="1056000" y="2582314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FDB66FC0-3D42-9D12-3E1A-982918D069BF}"/>
              </a:ext>
            </a:extLst>
          </p:cNvPr>
          <p:cNvSpPr txBox="1"/>
          <p:nvPr/>
        </p:nvSpPr>
        <p:spPr>
          <a:xfrm>
            <a:off x="1993261" y="839686"/>
            <a:ext cx="3997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5400" b="1" dirty="0">
                <a:solidFill>
                  <a:schemeClr val="bg1"/>
                </a:solidFill>
              </a:rPr>
              <a:t>PRC-6/6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855C08A-C2A4-6DF9-BB5B-973A09CA3454}"/>
              </a:ext>
            </a:extLst>
          </p:cNvPr>
          <p:cNvCxnSpPr/>
          <p:nvPr/>
        </p:nvCxnSpPr>
        <p:spPr>
          <a:xfrm>
            <a:off x="1056000" y="165600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2690BC35-0CE4-ED10-0A59-5EBB710EDB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1"/>
            <a:ext cx="584775" cy="584775"/>
          </a:xfrm>
          <a:prstGeom prst="rect">
            <a:avLst/>
          </a:prstGeom>
        </p:spPr>
      </p:pic>
      <p:pic>
        <p:nvPicPr>
          <p:cNvPr id="5" name="Picture 4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9B4DFFF0-E709-1976-95B8-3175D0DB39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C9891AD-400A-C1AA-C820-F4EB38352C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5484" y="2229620"/>
            <a:ext cx="1355391" cy="454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634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240B60-DA14-9C17-AF5B-D4D874DFE8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EBE6125-E0AD-220E-4388-B2B32A94E0FA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40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Hand</a:t>
            </a:r>
            <a:r>
              <a:rPr lang="pt-PT" sz="4000" dirty="0">
                <a:solidFill>
                  <a:srgbClr val="6F7632"/>
                </a:solidFill>
                <a:latin typeface="Engravers MT" panose="02090707080505020304" pitchFamily="18" charset="0"/>
              </a:rPr>
              <a:t> </a:t>
            </a:r>
            <a:r>
              <a:rPr lang="pt-PT" sz="40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held</a:t>
            </a:r>
            <a:endParaRPr lang="pt-PT" sz="40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E9E958-6B13-BB06-1329-7EDA7D9DB842}"/>
              </a:ext>
            </a:extLst>
          </p:cNvPr>
          <p:cNvSpPr txBox="1"/>
          <p:nvPr/>
        </p:nvSpPr>
        <p:spPr>
          <a:xfrm>
            <a:off x="1138066" y="1648072"/>
            <a:ext cx="96242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8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Equipamento portátil, VHF-FM, fabricado pela IRET. Evolui do PRC-116, que era versão com 6 canais</a:t>
            </a:r>
            <a:endParaRPr lang="pt-PT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BDC9E61-2A5D-F63B-AD02-035C55FAF9C5}"/>
              </a:ext>
            </a:extLst>
          </p:cNvPr>
          <p:cNvSpPr txBox="1"/>
          <p:nvPr/>
        </p:nvSpPr>
        <p:spPr>
          <a:xfrm>
            <a:off x="1138066" y="2509434"/>
            <a:ext cx="5826003" cy="3472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20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Características Técnicas:</a:t>
            </a:r>
            <a:br>
              <a:rPr lang="pt-PT" sz="14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Frequência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47 … 56,9MHz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Potência saída RF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0.75W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Número de canais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100 (com espaçamento de 100KHz)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Modos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FM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Alimentação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Bateria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18V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Dimensões e peso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290 x 65 x 130 mm, 2,52Kg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Ano de emissão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década de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70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47760C5-53D4-4EB9-D91E-00F6C5FE0299}"/>
              </a:ext>
            </a:extLst>
          </p:cNvPr>
          <p:cNvCxnSpPr/>
          <p:nvPr/>
        </p:nvCxnSpPr>
        <p:spPr>
          <a:xfrm>
            <a:off x="1056000" y="2582314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4DE41DEF-ADA2-7F5E-4627-D0DF870CEB01}"/>
              </a:ext>
            </a:extLst>
          </p:cNvPr>
          <p:cNvSpPr txBox="1"/>
          <p:nvPr/>
        </p:nvSpPr>
        <p:spPr>
          <a:xfrm>
            <a:off x="1993261" y="839686"/>
            <a:ext cx="3997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5400" b="1" dirty="0">
                <a:solidFill>
                  <a:schemeClr val="bg1"/>
                </a:solidFill>
              </a:rPr>
              <a:t>PRC-236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47F2B4D-8CA7-DAF8-FC7E-B9822EB7AB17}"/>
              </a:ext>
            </a:extLst>
          </p:cNvPr>
          <p:cNvCxnSpPr/>
          <p:nvPr/>
        </p:nvCxnSpPr>
        <p:spPr>
          <a:xfrm>
            <a:off x="1056000" y="165600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B4209230-74EA-8535-EE52-E08B404617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5" name="Picture 4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D59BA339-D9D0-60D0-7A50-84A9F099FB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8BB5B2C-5347-8E38-B1B0-C33672FCA7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9673" y="2131018"/>
            <a:ext cx="1650979" cy="4574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57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73DBE4-61F2-76DC-86FF-5E39F655C7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965F1ED-798D-2F65-0111-3A493516D470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4000" dirty="0">
                <a:solidFill>
                  <a:srgbClr val="6F7632"/>
                </a:solidFill>
                <a:latin typeface="Engravers MT" panose="02090707080505020304" pitchFamily="18" charset="0"/>
              </a:rPr>
              <a:t>Man Pack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2CBF6A0-47C9-1B78-3A3A-641CD575AE37}"/>
              </a:ext>
            </a:extLst>
          </p:cNvPr>
          <p:cNvCxnSpPr/>
          <p:nvPr/>
        </p:nvCxnSpPr>
        <p:spPr>
          <a:xfrm>
            <a:off x="1056000" y="258120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4923F37D-5724-3C5D-661F-5957D6CDEF33}"/>
              </a:ext>
            </a:extLst>
          </p:cNvPr>
          <p:cNvSpPr txBox="1"/>
          <p:nvPr/>
        </p:nvSpPr>
        <p:spPr>
          <a:xfrm>
            <a:off x="1993260" y="839686"/>
            <a:ext cx="91427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5400" b="1" dirty="0" err="1">
                <a:solidFill>
                  <a:schemeClr val="bg1"/>
                </a:solidFill>
              </a:rPr>
              <a:t>Racal</a:t>
            </a:r>
            <a:r>
              <a:rPr lang="pt-PT" sz="5400" b="1" dirty="0">
                <a:solidFill>
                  <a:schemeClr val="bg1"/>
                </a:solidFill>
              </a:rPr>
              <a:t> TR28-B2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93EF850-9723-C65F-AD75-DEDF2EBB7B3C}"/>
              </a:ext>
            </a:extLst>
          </p:cNvPr>
          <p:cNvCxnSpPr/>
          <p:nvPr/>
        </p:nvCxnSpPr>
        <p:spPr>
          <a:xfrm>
            <a:off x="1056000" y="165600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F7AF446-1D1C-1B79-980B-CD94B8568B58}"/>
              </a:ext>
            </a:extLst>
          </p:cNvPr>
          <p:cNvSpPr txBox="1"/>
          <p:nvPr/>
        </p:nvSpPr>
        <p:spPr>
          <a:xfrm>
            <a:off x="1138066" y="1648072"/>
            <a:ext cx="962422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b="1" dirty="0">
                <a:solidFill>
                  <a:srgbClr val="FFFFFF"/>
                </a:solidFill>
              </a:rPr>
              <a:t>É um radio HF, portátil, de estado sólido, de origem Sul-Africana, produzido em Portugal. Usado durante a Guerra Colonial.</a:t>
            </a:r>
            <a:endParaRPr lang="pt-PT" dirty="0">
              <a:solidFill>
                <a:srgbClr val="FFFFFF"/>
              </a:solidFill>
            </a:endParaRPr>
          </a:p>
          <a:p>
            <a:r>
              <a:rPr lang="pt-PT" b="1" dirty="0">
                <a:solidFill>
                  <a:srgbClr val="FFFFFF"/>
                </a:solidFill>
              </a:rPr>
              <a:t>Marcou o ponto em que os militares “</a:t>
            </a:r>
            <a:r>
              <a:rPr lang="pt-PT" b="1" i="1" dirty="0">
                <a:solidFill>
                  <a:srgbClr val="FFFFFF"/>
                </a:solidFill>
              </a:rPr>
              <a:t>deixaram de andar com as válvulas às costas</a:t>
            </a:r>
            <a:r>
              <a:rPr lang="pt-PT" b="1" dirty="0">
                <a:solidFill>
                  <a:srgbClr val="FFFFFF"/>
                </a:solidFill>
              </a:rPr>
              <a:t>” </a:t>
            </a:r>
            <a:endParaRPr lang="pt-PT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792571-18F1-F8CC-2C4E-D594085FB8A4}"/>
              </a:ext>
            </a:extLst>
          </p:cNvPr>
          <p:cNvSpPr txBox="1"/>
          <p:nvPr/>
        </p:nvSpPr>
        <p:spPr>
          <a:xfrm>
            <a:off x="1138066" y="2509434"/>
            <a:ext cx="9997933" cy="4263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20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Características Técnicas:</a:t>
            </a:r>
            <a:br>
              <a:rPr lang="pt-PT" sz="14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Frequência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1,6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…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MHz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Potência saída RF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25W (SSB)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Número de canais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(Até) 36 (</a:t>
            </a:r>
            <a:r>
              <a:rPr lang="pt-PT" sz="18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selector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de cristais)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Modos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USB, LSB, AM, CW</a:t>
            </a:r>
            <a:endParaRPr lang="pt-PT" sz="18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b="1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Sensibilidade: 0,5uV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Antena: </a:t>
            </a:r>
            <a:r>
              <a:rPr lang="pt-PT" sz="18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Rod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pt-PT" sz="18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Antenna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Dipolo… (AT integrado)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Alimentação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Bateria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12V </a:t>
            </a:r>
            <a:r>
              <a:rPr lang="pt-PT" kern="100" dirty="0" err="1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NiCd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Dimensões e peso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400 x 270 x 90mm, 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12Kg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Ano de emissão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1969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508ACAAB-7B3C-79DF-908A-B4DFCF0D95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9100"/>
            <a:ext cx="584775" cy="584775"/>
          </a:xfrm>
          <a:prstGeom prst="rect">
            <a:avLst/>
          </a:prstGeom>
        </p:spPr>
      </p:pic>
      <p:pic>
        <p:nvPicPr>
          <p:cNvPr id="8" name="Picture 7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EBF8BA03-D47C-553F-BBEC-6DF880F047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7D257F0-207A-0283-1778-0BFA02E2B6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8"/>
          <a:stretch/>
        </p:blipFill>
        <p:spPr>
          <a:xfrm>
            <a:off x="6705272" y="2652967"/>
            <a:ext cx="4772750" cy="409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877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294DC6-2330-2528-5F01-DDC4D9A60E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66A8E70-5A5D-018F-2FD7-9991EE35B82D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4000" dirty="0">
                <a:solidFill>
                  <a:srgbClr val="6F7632"/>
                </a:solidFill>
                <a:latin typeface="Engravers MT" panose="02090707080505020304" pitchFamily="18" charset="0"/>
              </a:rPr>
              <a:t>Man Pack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7463890-7626-8C5C-1868-0BAF699EB09A}"/>
              </a:ext>
            </a:extLst>
          </p:cNvPr>
          <p:cNvCxnSpPr/>
          <p:nvPr/>
        </p:nvCxnSpPr>
        <p:spPr>
          <a:xfrm>
            <a:off x="1056000" y="258120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EF12744-1AA4-0544-445B-31C5DD6091FB}"/>
              </a:ext>
            </a:extLst>
          </p:cNvPr>
          <p:cNvSpPr txBox="1"/>
          <p:nvPr/>
        </p:nvSpPr>
        <p:spPr>
          <a:xfrm>
            <a:off x="1993260" y="839686"/>
            <a:ext cx="91427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5400" b="1" dirty="0">
                <a:solidFill>
                  <a:schemeClr val="bg1"/>
                </a:solidFill>
              </a:rPr>
              <a:t>AN-PRC-320A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1C7C2B7-6135-867F-1DE7-723BD3867A48}"/>
              </a:ext>
            </a:extLst>
          </p:cNvPr>
          <p:cNvCxnSpPr/>
          <p:nvPr/>
        </p:nvCxnSpPr>
        <p:spPr>
          <a:xfrm>
            <a:off x="1056000" y="165600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E95662C-B34E-F3EE-2D6B-B639B496BD3D}"/>
              </a:ext>
            </a:extLst>
          </p:cNvPr>
          <p:cNvSpPr txBox="1"/>
          <p:nvPr/>
        </p:nvSpPr>
        <p:spPr>
          <a:xfrm>
            <a:off x="1138066" y="1648072"/>
            <a:ext cx="96242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b="1" dirty="0">
                <a:solidFill>
                  <a:srgbClr val="FFFFFF"/>
                </a:solidFill>
              </a:rPr>
              <a:t>Desenvolvido pela </a:t>
            </a:r>
            <a:r>
              <a:rPr lang="pt-PT" b="1" dirty="0" err="1">
                <a:solidFill>
                  <a:srgbClr val="FFFFFF"/>
                </a:solidFill>
              </a:rPr>
              <a:t>Plessey</a:t>
            </a:r>
            <a:r>
              <a:rPr lang="pt-PT" b="1" dirty="0">
                <a:solidFill>
                  <a:srgbClr val="FFFFFF"/>
                </a:solidFill>
              </a:rPr>
              <a:t>, fazendo parte da série </a:t>
            </a:r>
            <a:r>
              <a:rPr lang="pt-PT" b="1" dirty="0" err="1">
                <a:solidFill>
                  <a:srgbClr val="FFFFFF"/>
                </a:solidFill>
              </a:rPr>
              <a:t>Clansman</a:t>
            </a:r>
            <a:r>
              <a:rPr lang="pt-PT" b="1" dirty="0">
                <a:solidFill>
                  <a:srgbClr val="FFFFFF"/>
                </a:solidFill>
              </a:rPr>
              <a:t>, de fabrico britânico, foi usado pelo </a:t>
            </a:r>
            <a:r>
              <a:rPr lang="pt-PT" b="1" dirty="0" err="1">
                <a:solidFill>
                  <a:srgbClr val="FFFFFF"/>
                </a:solidFill>
              </a:rPr>
              <a:t>British</a:t>
            </a:r>
            <a:r>
              <a:rPr lang="pt-PT" b="1" dirty="0">
                <a:solidFill>
                  <a:srgbClr val="FFFFFF"/>
                </a:solidFill>
              </a:rPr>
              <a:t> </a:t>
            </a:r>
            <a:r>
              <a:rPr lang="pt-PT" b="1" dirty="0" err="1">
                <a:solidFill>
                  <a:srgbClr val="FFFFFF"/>
                </a:solidFill>
              </a:rPr>
              <a:t>Army</a:t>
            </a:r>
            <a:r>
              <a:rPr lang="pt-PT" b="1" dirty="0">
                <a:solidFill>
                  <a:srgbClr val="FFFFFF"/>
                </a:solidFill>
              </a:rPr>
              <a:t> desde a década de 70 até ao inicio dos anos 2000.</a:t>
            </a:r>
            <a:endParaRPr lang="pt-PT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6ACC00-C9D0-1674-5BC2-D1E13DAE7719}"/>
              </a:ext>
            </a:extLst>
          </p:cNvPr>
          <p:cNvSpPr txBox="1"/>
          <p:nvPr/>
        </p:nvSpPr>
        <p:spPr>
          <a:xfrm>
            <a:off x="1138066" y="2509434"/>
            <a:ext cx="9997933" cy="4263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20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Características Técnicas:</a:t>
            </a:r>
            <a:br>
              <a:rPr lang="pt-PT" sz="14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Frequência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…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9,999MHz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Potência saída RF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30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 (SSB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pt-PT" kern="100" dirty="0" err="1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CW), 7,5W (AM)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Número de canais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280000 c/ espaçamento de 100Hz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Modos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USB, AM, CW </a:t>
            </a:r>
            <a:r>
              <a:rPr lang="pt-PT" kern="100" dirty="0" err="1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wide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CW </a:t>
            </a:r>
            <a:r>
              <a:rPr lang="pt-PT" kern="100" dirty="0" err="1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narrow</a:t>
            </a:r>
            <a:endParaRPr lang="pt-PT" sz="18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b="1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Sensibilidade: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0,7uV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Antena: 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2,4m </a:t>
            </a:r>
            <a:r>
              <a:rPr lang="pt-PT" sz="18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whip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(sintonizador de </a:t>
            </a:r>
            <a:r>
              <a:rPr lang="pt-PT" sz="18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antenna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integrado)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Alimentação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Bateria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24V 3,3Ah </a:t>
            </a:r>
            <a:r>
              <a:rPr lang="pt-PT" kern="100" dirty="0" err="1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NiCd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Dimensões e peso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315 x 270 x100 mm, 11Kg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Ano de emissão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1976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1125C0A2-D520-0858-8F50-3E5C7BD5CC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1"/>
            <a:ext cx="584775" cy="584775"/>
          </a:xfrm>
          <a:prstGeom prst="rect">
            <a:avLst/>
          </a:prstGeom>
        </p:spPr>
      </p:pic>
      <p:pic>
        <p:nvPicPr>
          <p:cNvPr id="8" name="Picture 7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771E8A13-855B-43A2-FD74-5CF9E7CD9A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E77948A-3FCC-DD09-5515-BD32699579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886"/>
          <a:stretch/>
        </p:blipFill>
        <p:spPr>
          <a:xfrm>
            <a:off x="6733613" y="2688215"/>
            <a:ext cx="4744409" cy="4084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38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75FB04-1E1E-FCB1-B915-6916FFE0CA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6F018EA-2122-8171-F5F9-F0A922B79592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4000" dirty="0">
                <a:solidFill>
                  <a:srgbClr val="6F7632"/>
                </a:solidFill>
                <a:latin typeface="Engravers MT" panose="02090707080505020304" pitchFamily="18" charset="0"/>
              </a:rPr>
              <a:t>Man Pack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E03D72D-FEB4-80C5-96CE-EC77F62969FD}"/>
              </a:ext>
            </a:extLst>
          </p:cNvPr>
          <p:cNvCxnSpPr/>
          <p:nvPr/>
        </p:nvCxnSpPr>
        <p:spPr>
          <a:xfrm>
            <a:off x="1056000" y="258120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E863AA35-7DAF-24AB-89B5-6E11E1A951AC}"/>
              </a:ext>
            </a:extLst>
          </p:cNvPr>
          <p:cNvSpPr txBox="1"/>
          <p:nvPr/>
        </p:nvSpPr>
        <p:spPr>
          <a:xfrm>
            <a:off x="1993260" y="839686"/>
            <a:ext cx="91427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5400" b="1" dirty="0">
                <a:solidFill>
                  <a:schemeClr val="bg1"/>
                </a:solidFill>
              </a:rPr>
              <a:t>30-STPL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818064E-C767-069A-289A-0FDCAD695862}"/>
              </a:ext>
            </a:extLst>
          </p:cNvPr>
          <p:cNvCxnSpPr/>
          <p:nvPr/>
        </p:nvCxnSpPr>
        <p:spPr>
          <a:xfrm>
            <a:off x="1056000" y="165600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C422277-D6A5-5246-2211-73EF1F06042F}"/>
              </a:ext>
            </a:extLst>
          </p:cNvPr>
          <p:cNvSpPr txBox="1"/>
          <p:nvPr/>
        </p:nvSpPr>
        <p:spPr>
          <a:xfrm>
            <a:off x="1138066" y="1648072"/>
            <a:ext cx="962422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b="1" dirty="0">
                <a:solidFill>
                  <a:srgbClr val="FFFFFF"/>
                </a:solidFill>
              </a:rPr>
              <a:t>É um radio Português, de transporte dorsal, de HF de estado sólido, sintetizado, desenvolvido e produzido pela (ITT) Standard </a:t>
            </a:r>
            <a:r>
              <a:rPr lang="pt-PT" b="1" dirty="0" err="1">
                <a:solidFill>
                  <a:srgbClr val="FFFFFF"/>
                </a:solidFill>
              </a:rPr>
              <a:t>Electrica</a:t>
            </a:r>
            <a:r>
              <a:rPr lang="pt-PT" b="1" dirty="0">
                <a:solidFill>
                  <a:srgbClr val="FFFFFF"/>
                </a:solidFill>
              </a:rPr>
              <a:t>. Pretendia substituir o TR28, mas acabou por nunca vingar nas FA portuguesas.</a:t>
            </a:r>
            <a:endParaRPr lang="pt-PT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98B4CC-5AE7-D8DD-4E86-4C8213DEB728}"/>
              </a:ext>
            </a:extLst>
          </p:cNvPr>
          <p:cNvSpPr txBox="1"/>
          <p:nvPr/>
        </p:nvSpPr>
        <p:spPr>
          <a:xfrm>
            <a:off x="1138066" y="2509434"/>
            <a:ext cx="9997933" cy="42554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400"/>
              </a:spcAft>
            </a:pPr>
            <a:r>
              <a:rPr lang="pt-PT" sz="20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Características Técnicas:</a:t>
            </a:r>
            <a:br>
              <a:rPr lang="pt-PT" sz="14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Frequência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…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MHz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Potência saída RF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30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 SSB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; 15W CW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Número de canais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10.000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Modos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USB, AM, CW</a:t>
            </a:r>
            <a:endParaRPr lang="pt-PT" sz="16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Sensibilidade: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0,5uV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Alcance: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30KM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Antena: 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2,4m </a:t>
            </a:r>
            <a:r>
              <a:rPr lang="pt-PT" sz="16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whip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pt-PT" sz="16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Antenna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Dipolo ou </a:t>
            </a:r>
            <a:r>
              <a:rPr lang="pt-PT" sz="16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End</a:t>
            </a:r>
            <a:r>
              <a:rPr lang="pt-PT" sz="1600" kern="100" dirty="0" err="1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-fed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… (AT integrado)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Alimentação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Bateria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12V 3Ah </a:t>
            </a:r>
            <a:r>
              <a:rPr lang="pt-PT" sz="1600" kern="100" dirty="0" err="1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NiCd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Dimensões e peso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370 x 260 x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110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mm, 11Kg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Ano de emissão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1978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32F76CE2-366F-4CAB-35BD-A0E90681C7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1"/>
            <a:ext cx="584775" cy="584775"/>
          </a:xfrm>
          <a:prstGeom prst="rect">
            <a:avLst/>
          </a:prstGeom>
        </p:spPr>
      </p:pic>
      <p:pic>
        <p:nvPicPr>
          <p:cNvPr id="8" name="Picture 7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EEA4C672-9D4E-FF95-0F78-D8D8C51699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  <p:pic>
        <p:nvPicPr>
          <p:cNvPr id="10" name="Picture 9" descr="A military radio with buttons and a cord&#10;&#10;AI-generated content may be incorrect.">
            <a:extLst>
              <a:ext uri="{FF2B5EF4-FFF2-40B4-BE49-F238E27FC236}">
                <a16:creationId xmlns:a16="http://schemas.microsoft.com/office/drawing/2014/main" id="{4038EB6F-2824-B6BA-2DAC-00600533FA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99" r="7435" b="7009"/>
          <a:stretch/>
        </p:blipFill>
        <p:spPr>
          <a:xfrm>
            <a:off x="5412195" y="2840536"/>
            <a:ext cx="6119443" cy="3599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677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9CAC60-646C-AC05-83C7-8FE8172227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F820169-8574-C49D-8AF6-D334A3A5B6DD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4000" dirty="0">
                <a:solidFill>
                  <a:srgbClr val="6F7632"/>
                </a:solidFill>
                <a:latin typeface="Engravers MT" panose="02090707080505020304" pitchFamily="18" charset="0"/>
              </a:rPr>
              <a:t>Man Pack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BA38B42-8019-B4C4-BC14-8B2B5151E395}"/>
              </a:ext>
            </a:extLst>
          </p:cNvPr>
          <p:cNvCxnSpPr/>
          <p:nvPr/>
        </p:nvCxnSpPr>
        <p:spPr>
          <a:xfrm>
            <a:off x="1055999" y="2294403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932DB2DF-8480-78AC-24DC-30682A01503B}"/>
              </a:ext>
            </a:extLst>
          </p:cNvPr>
          <p:cNvSpPr txBox="1"/>
          <p:nvPr/>
        </p:nvSpPr>
        <p:spPr>
          <a:xfrm>
            <a:off x="1993260" y="839686"/>
            <a:ext cx="91427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5400" b="1" dirty="0">
                <a:solidFill>
                  <a:schemeClr val="bg1"/>
                </a:solidFill>
              </a:rPr>
              <a:t>RF10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3FD7DD8-4885-B8C6-9072-5D38691D06BB}"/>
              </a:ext>
            </a:extLst>
          </p:cNvPr>
          <p:cNvCxnSpPr/>
          <p:nvPr/>
        </p:nvCxnSpPr>
        <p:spPr>
          <a:xfrm>
            <a:off x="1056000" y="165600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5A6F501-97B9-CF7F-AFC5-A21FC7DD20E5}"/>
              </a:ext>
            </a:extLst>
          </p:cNvPr>
          <p:cNvSpPr txBox="1"/>
          <p:nvPr/>
        </p:nvSpPr>
        <p:spPr>
          <a:xfrm>
            <a:off x="1138066" y="1648072"/>
            <a:ext cx="96242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b="1" dirty="0">
                <a:solidFill>
                  <a:srgbClr val="FFFFFF"/>
                </a:solidFill>
              </a:rPr>
              <a:t>É um radio desenvolvido pela Tesla para as FA da ex-Checoslováquia na década de 70. Opera em modo FM na banda baixa de VHF.</a:t>
            </a:r>
            <a:endParaRPr lang="pt-PT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E64779-65E1-3D63-53B8-1FBF4900FD0C}"/>
              </a:ext>
            </a:extLst>
          </p:cNvPr>
          <p:cNvSpPr txBox="1"/>
          <p:nvPr/>
        </p:nvSpPr>
        <p:spPr>
          <a:xfrm>
            <a:off x="1097032" y="2355067"/>
            <a:ext cx="9997933" cy="42554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400"/>
              </a:spcAft>
            </a:pPr>
            <a:r>
              <a:rPr lang="pt-PT" sz="20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Características Técnicas:</a:t>
            </a:r>
            <a:br>
              <a:rPr lang="pt-PT" sz="14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Frequência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44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…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53,975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MHz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Potência saída RF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1W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Número de canais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400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Modos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FM</a:t>
            </a:r>
            <a:endParaRPr lang="pt-PT" sz="16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Sensibilidade: 0,5uV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Alcance: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5Km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Antena: </a:t>
            </a:r>
            <a:r>
              <a:rPr lang="pt-PT" sz="16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Whip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short, </a:t>
            </a:r>
            <a:r>
              <a:rPr lang="pt-PT" sz="16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whip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pt-PT" sz="16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long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 </a:t>
            </a:r>
            <a:r>
              <a:rPr lang="pt-PT" sz="16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long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pt-PT" sz="16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wire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Alimentação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Bateria </a:t>
            </a:r>
            <a:r>
              <a:rPr lang="pt-PT" sz="16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NiCd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7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 5AH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Dimensões e peso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295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x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47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x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191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mm, </a:t>
            </a:r>
            <a:r>
              <a:rPr lang="pt-PT" sz="1600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Kg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6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Ano de emissão</a:t>
            </a:r>
            <a:r>
              <a:rPr lang="pt-PT" sz="1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1977</a:t>
            </a:r>
            <a:endParaRPr lang="pt-PT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FF44BF9D-EC64-B3DB-0DA5-3BBE829B0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1"/>
            <a:ext cx="584775" cy="584775"/>
          </a:xfrm>
          <a:prstGeom prst="rect">
            <a:avLst/>
          </a:prstGeom>
        </p:spPr>
      </p:pic>
      <p:pic>
        <p:nvPicPr>
          <p:cNvPr id="8" name="Picture 7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DDE5C9FC-53D6-F06A-1662-52AB21FBF4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  <p:pic>
        <p:nvPicPr>
          <p:cNvPr id="11" name="Picture 10" descr="A device with wires and wires on grass&#10;&#10;AI-generated content may be incorrect.">
            <a:extLst>
              <a:ext uri="{FF2B5EF4-FFF2-40B4-BE49-F238E27FC236}">
                <a16:creationId xmlns:a16="http://schemas.microsoft.com/office/drawing/2014/main" id="{2258F68C-0AC9-5099-B29A-0C41DDC670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0667" y="1990992"/>
            <a:ext cx="3579918" cy="4773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357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4937EF-2568-95EC-C2C6-C9CE84953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4960DB9-CD65-344C-DF08-E9EDD01142C9}"/>
              </a:ext>
            </a:extLst>
          </p:cNvPr>
          <p:cNvSpPr/>
          <p:nvPr/>
        </p:nvSpPr>
        <p:spPr>
          <a:xfrm>
            <a:off x="660360" y="145984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2800" dirty="0">
                <a:solidFill>
                  <a:srgbClr val="6F7632"/>
                </a:solidFill>
                <a:latin typeface="Engravers MT" panose="02090707080505020304" pitchFamily="18" charset="0"/>
              </a:rPr>
              <a:t>Equipamentos </a:t>
            </a:r>
            <a:r>
              <a:rPr lang="pt-PT" sz="28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Auto-CONSTRUIDOS</a:t>
            </a:r>
            <a:endParaRPr lang="pt-PT" sz="28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1F87B89-08DB-C820-30C6-1CCF6FAC8BD8}"/>
              </a:ext>
            </a:extLst>
          </p:cNvPr>
          <p:cNvSpPr txBox="1"/>
          <p:nvPr/>
        </p:nvSpPr>
        <p:spPr>
          <a:xfrm>
            <a:off x="1138067" y="1692061"/>
            <a:ext cx="96242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8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Baseado na estrutura mecânica e comandos do RF-10, este equipamentos foi </a:t>
            </a:r>
            <a:r>
              <a:rPr lang="pt-PT" sz="1800" b="1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projectado</a:t>
            </a:r>
            <a:r>
              <a:rPr lang="pt-PT" sz="18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 desenhado para se assemelhar fisicamente em tudo ao original.</a:t>
            </a:r>
            <a:endParaRPr lang="pt-PT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240ED24-5E6E-CA20-52B1-ACF5BDCAA1C7}"/>
              </a:ext>
            </a:extLst>
          </p:cNvPr>
          <p:cNvSpPr txBox="1"/>
          <p:nvPr/>
        </p:nvSpPr>
        <p:spPr>
          <a:xfrm>
            <a:off x="1138066" y="2787216"/>
            <a:ext cx="10393571" cy="34149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20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Características Técnicas:</a:t>
            </a:r>
            <a:br>
              <a:rPr lang="pt-PT" sz="14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Frequência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7,100MHZ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…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7,200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MHz </a:t>
            </a:r>
          </a:p>
          <a:p>
            <a:pPr>
              <a:spcAft>
                <a:spcPts val="600"/>
              </a:spcAft>
            </a:pP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      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14,130MHz … 14,300MHz ; step 1KHz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Potência saída RF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5W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Modos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SSB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Alimentação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Bateria Li-</a:t>
            </a:r>
            <a:r>
              <a:rPr lang="pt-PT" sz="18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ion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4S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5Ah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Dimensões e peso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295 x 47 x 191mm, 1,3Kg</a:t>
            </a:r>
            <a:endParaRPr lang="pt-PT" sz="18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Ano de emissão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2023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7909115-4B9B-6550-4F25-72282EBEBE61}"/>
              </a:ext>
            </a:extLst>
          </p:cNvPr>
          <p:cNvCxnSpPr>
            <a:cxnSpLocks/>
          </p:cNvCxnSpPr>
          <p:nvPr/>
        </p:nvCxnSpPr>
        <p:spPr>
          <a:xfrm>
            <a:off x="1056000" y="2430709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F81C3865-7191-CA32-F2B0-E5FA6FE4E5D2}"/>
              </a:ext>
            </a:extLst>
          </p:cNvPr>
          <p:cNvSpPr txBox="1"/>
          <p:nvPr/>
        </p:nvSpPr>
        <p:spPr>
          <a:xfrm>
            <a:off x="1993260" y="839686"/>
            <a:ext cx="89861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5400" b="1" dirty="0">
                <a:solidFill>
                  <a:schemeClr val="bg1"/>
                </a:solidFill>
              </a:rPr>
              <a:t>RF4020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44DC76F-DD59-EEE2-9B99-DA907B33F52B}"/>
              </a:ext>
            </a:extLst>
          </p:cNvPr>
          <p:cNvCxnSpPr/>
          <p:nvPr/>
        </p:nvCxnSpPr>
        <p:spPr>
          <a:xfrm>
            <a:off x="1056000" y="165600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C3F27D96-170F-55B0-D713-4946B88503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78793"/>
            <a:ext cx="584775" cy="584775"/>
          </a:xfrm>
          <a:prstGeom prst="rect">
            <a:avLst/>
          </a:prstGeom>
        </p:spPr>
      </p:pic>
      <p:pic>
        <p:nvPicPr>
          <p:cNvPr id="5" name="Picture 4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4B57D37B-4812-F9EF-FB69-D8916B8EB5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1194"/>
            <a:ext cx="841772" cy="539974"/>
          </a:xfrm>
          <a:prstGeom prst="rect">
            <a:avLst/>
          </a:prstGeom>
        </p:spPr>
      </p:pic>
      <p:pic>
        <p:nvPicPr>
          <p:cNvPr id="8" name="Picture 7" descr="A close-up of a device&#10;&#10;AI-generated content may be incorrect.">
            <a:extLst>
              <a:ext uri="{FF2B5EF4-FFF2-40B4-BE49-F238E27FC236}">
                <a16:creationId xmlns:a16="http://schemas.microsoft.com/office/drawing/2014/main" id="{E9693B43-4DF2-8CA4-7138-8F9B891E09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86" t="2147" r="27611" b="26214"/>
          <a:stretch/>
        </p:blipFill>
        <p:spPr>
          <a:xfrm>
            <a:off x="6180054" y="2472314"/>
            <a:ext cx="5351584" cy="4158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293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/>
      <p:bldP spid="17" grpId="0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7FD2E5-D235-8988-417F-8269A238F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7FC810C-6CD1-1434-05E9-F9FBBA7070C7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345C0FE-0138-1565-CDE4-33990D00F715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DA42E283-FA3E-6169-6284-8E0BC8204520}"/>
              </a:ext>
            </a:extLst>
          </p:cNvPr>
          <p:cNvSpPr/>
          <p:nvPr/>
        </p:nvSpPr>
        <p:spPr>
          <a:xfrm>
            <a:off x="3388974" y="4949369"/>
            <a:ext cx="5414039" cy="44269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BPF+TX/RX </a:t>
            </a:r>
            <a:r>
              <a:rPr lang="pt-PT" b="1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relays+Pre+ATT</a:t>
            </a:r>
            <a:endParaRPr lang="pt-PT" b="1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EFAC7DF-3FE4-99C5-D5A0-557751C3C868}"/>
              </a:ext>
            </a:extLst>
          </p:cNvPr>
          <p:cNvSpPr/>
          <p:nvPr/>
        </p:nvSpPr>
        <p:spPr>
          <a:xfrm>
            <a:off x="3388974" y="2397712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DDS-VFO+DDS-BFO+SSB-MOD+TX </a:t>
            </a:r>
            <a:r>
              <a:rPr lang="pt-PT" b="1" dirty="0" err="1"/>
              <a:t>Drv</a:t>
            </a:r>
            <a:endParaRPr lang="pt-PT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BB7EC64-EC8E-B58C-8017-4BB4180F76F1}"/>
              </a:ext>
            </a:extLst>
          </p:cNvPr>
          <p:cNvSpPr/>
          <p:nvPr/>
        </p:nvSpPr>
        <p:spPr>
          <a:xfrm>
            <a:off x="3388976" y="3000042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 err="1"/>
              <a:t>Audio</a:t>
            </a:r>
            <a:r>
              <a:rPr lang="pt-PT" b="1" dirty="0"/>
              <a:t> </a:t>
            </a:r>
            <a:r>
              <a:rPr lang="pt-PT" b="1" dirty="0" err="1"/>
              <a:t>Amp</a:t>
            </a:r>
            <a:r>
              <a:rPr lang="pt-PT" b="1" dirty="0"/>
              <a:t> + AGC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18ECC7A-44DE-F5AC-C42F-F3FF9657F9D0}"/>
              </a:ext>
            </a:extLst>
          </p:cNvPr>
          <p:cNvSpPr/>
          <p:nvPr/>
        </p:nvSpPr>
        <p:spPr>
          <a:xfrm>
            <a:off x="3388980" y="1803708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RF </a:t>
            </a:r>
            <a:r>
              <a:rPr lang="pt-PT" b="1" dirty="0" err="1"/>
              <a:t>Front</a:t>
            </a:r>
            <a:r>
              <a:rPr lang="pt-PT" b="1" dirty="0"/>
              <a:t> </a:t>
            </a:r>
            <a:r>
              <a:rPr lang="pt-PT" b="1" dirty="0" err="1"/>
              <a:t>End</a:t>
            </a:r>
            <a:r>
              <a:rPr lang="pt-PT" b="1" dirty="0"/>
              <a:t> + FI + SSB Dem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74B4AF1-7535-82D2-6008-D16BEAD1F589}"/>
              </a:ext>
            </a:extLst>
          </p:cNvPr>
          <p:cNvSpPr/>
          <p:nvPr/>
        </p:nvSpPr>
        <p:spPr>
          <a:xfrm>
            <a:off x="3388974" y="4361278"/>
            <a:ext cx="5414039" cy="44270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TX PA</a:t>
            </a:r>
          </a:p>
        </p:txBody>
      </p:sp>
      <p:sp>
        <p:nvSpPr>
          <p:cNvPr id="8" name="Rectangle 7">
            <a:hlinkClick r:id="rId2" action="ppaction://hlinksldjump"/>
            <a:extLst>
              <a:ext uri="{FF2B5EF4-FFF2-40B4-BE49-F238E27FC236}">
                <a16:creationId xmlns:a16="http://schemas.microsoft.com/office/drawing/2014/main" id="{14677C21-EC06-C75C-783F-64D274FDABC7}"/>
              </a:ext>
            </a:extLst>
          </p:cNvPr>
          <p:cNvSpPr/>
          <p:nvPr/>
        </p:nvSpPr>
        <p:spPr>
          <a:xfrm>
            <a:off x="7397443" y="5543369"/>
            <a:ext cx="1005406" cy="67937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MIC PROC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FB10F37-7077-CB3F-0D61-3FC43DA397AD}"/>
              </a:ext>
            </a:extLst>
          </p:cNvPr>
          <p:cNvSpPr/>
          <p:nvPr/>
        </p:nvSpPr>
        <p:spPr>
          <a:xfrm>
            <a:off x="3388975" y="3761359"/>
            <a:ext cx="5414039" cy="44270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PWR MNGR</a:t>
            </a:r>
          </a:p>
        </p:txBody>
      </p:sp>
      <p:sp>
        <p:nvSpPr>
          <p:cNvPr id="10" name="Rectangle 9">
            <a:hlinkClick r:id="rId3" action="ppaction://hlinksldjump"/>
            <a:extLst>
              <a:ext uri="{FF2B5EF4-FFF2-40B4-BE49-F238E27FC236}">
                <a16:creationId xmlns:a16="http://schemas.microsoft.com/office/drawing/2014/main" id="{5452D911-B2E0-2060-4F2F-449D0148B835}"/>
              </a:ext>
            </a:extLst>
          </p:cNvPr>
          <p:cNvSpPr/>
          <p:nvPr/>
        </p:nvSpPr>
        <p:spPr>
          <a:xfrm>
            <a:off x="5247382" y="999604"/>
            <a:ext cx="1697231" cy="65039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CPU VFO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8BBAA5C-0F6C-58A8-532E-06BAF7897437}"/>
              </a:ext>
            </a:extLst>
          </p:cNvPr>
          <p:cNvSpPr/>
          <p:nvPr/>
        </p:nvSpPr>
        <p:spPr>
          <a:xfrm>
            <a:off x="5191460" y="5543369"/>
            <a:ext cx="1809065" cy="679376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CPU BFO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C673E1-17C9-2955-B250-C8EFC93DDD81}"/>
              </a:ext>
            </a:extLst>
          </p:cNvPr>
          <p:cNvSpPr/>
          <p:nvPr/>
        </p:nvSpPr>
        <p:spPr>
          <a:xfrm>
            <a:off x="3428652" y="5543369"/>
            <a:ext cx="1623780" cy="679375"/>
          </a:xfrm>
          <a:custGeom>
            <a:avLst/>
            <a:gdLst>
              <a:gd name="connsiteX0" fmla="*/ 0 w 1623780"/>
              <a:gd name="connsiteY0" fmla="*/ 0 h 679375"/>
              <a:gd name="connsiteX1" fmla="*/ 525022 w 1623780"/>
              <a:gd name="connsiteY1" fmla="*/ 0 h 679375"/>
              <a:gd name="connsiteX2" fmla="*/ 1066282 w 1623780"/>
              <a:gd name="connsiteY2" fmla="*/ 0 h 679375"/>
              <a:gd name="connsiteX3" fmla="*/ 1623780 w 1623780"/>
              <a:gd name="connsiteY3" fmla="*/ 0 h 679375"/>
              <a:gd name="connsiteX4" fmla="*/ 1623780 w 1623780"/>
              <a:gd name="connsiteY4" fmla="*/ 339688 h 679375"/>
              <a:gd name="connsiteX5" fmla="*/ 1623780 w 1623780"/>
              <a:gd name="connsiteY5" fmla="*/ 679375 h 679375"/>
              <a:gd name="connsiteX6" fmla="*/ 1082520 w 1623780"/>
              <a:gd name="connsiteY6" fmla="*/ 679375 h 679375"/>
              <a:gd name="connsiteX7" fmla="*/ 573736 w 1623780"/>
              <a:gd name="connsiteY7" fmla="*/ 679375 h 679375"/>
              <a:gd name="connsiteX8" fmla="*/ 0 w 1623780"/>
              <a:gd name="connsiteY8" fmla="*/ 679375 h 679375"/>
              <a:gd name="connsiteX9" fmla="*/ 0 w 1623780"/>
              <a:gd name="connsiteY9" fmla="*/ 346481 h 679375"/>
              <a:gd name="connsiteX10" fmla="*/ 0 w 1623780"/>
              <a:gd name="connsiteY10" fmla="*/ 0 h 679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23780" h="679375" fill="none" extrusionOk="0">
                <a:moveTo>
                  <a:pt x="0" y="0"/>
                </a:moveTo>
                <a:cubicBezTo>
                  <a:pt x="105970" y="-49459"/>
                  <a:pt x="404943" y="54110"/>
                  <a:pt x="525022" y="0"/>
                </a:cubicBezTo>
                <a:cubicBezTo>
                  <a:pt x="645101" y="-54110"/>
                  <a:pt x="913779" y="30721"/>
                  <a:pt x="1066282" y="0"/>
                </a:cubicBezTo>
                <a:cubicBezTo>
                  <a:pt x="1218785" y="-30721"/>
                  <a:pt x="1439266" y="7230"/>
                  <a:pt x="1623780" y="0"/>
                </a:cubicBezTo>
                <a:cubicBezTo>
                  <a:pt x="1632757" y="108778"/>
                  <a:pt x="1594635" y="224570"/>
                  <a:pt x="1623780" y="339688"/>
                </a:cubicBezTo>
                <a:cubicBezTo>
                  <a:pt x="1652925" y="454806"/>
                  <a:pt x="1606340" y="536157"/>
                  <a:pt x="1623780" y="679375"/>
                </a:cubicBezTo>
                <a:cubicBezTo>
                  <a:pt x="1425644" y="728526"/>
                  <a:pt x="1210318" y="650985"/>
                  <a:pt x="1082520" y="679375"/>
                </a:cubicBezTo>
                <a:cubicBezTo>
                  <a:pt x="954722" y="707765"/>
                  <a:pt x="766579" y="628075"/>
                  <a:pt x="573736" y="679375"/>
                </a:cubicBezTo>
                <a:cubicBezTo>
                  <a:pt x="380893" y="730675"/>
                  <a:pt x="170793" y="679088"/>
                  <a:pt x="0" y="679375"/>
                </a:cubicBezTo>
                <a:cubicBezTo>
                  <a:pt x="-30185" y="587432"/>
                  <a:pt x="25651" y="491710"/>
                  <a:pt x="0" y="346481"/>
                </a:cubicBezTo>
                <a:cubicBezTo>
                  <a:pt x="-25651" y="201252"/>
                  <a:pt x="26527" y="103341"/>
                  <a:pt x="0" y="0"/>
                </a:cubicBezTo>
                <a:close/>
              </a:path>
              <a:path w="1623780" h="679375" stroke="0" extrusionOk="0">
                <a:moveTo>
                  <a:pt x="0" y="0"/>
                </a:moveTo>
                <a:cubicBezTo>
                  <a:pt x="235950" y="-54784"/>
                  <a:pt x="375441" y="34758"/>
                  <a:pt x="525022" y="0"/>
                </a:cubicBezTo>
                <a:cubicBezTo>
                  <a:pt x="674603" y="-34758"/>
                  <a:pt x="895007" y="18047"/>
                  <a:pt x="1017569" y="0"/>
                </a:cubicBezTo>
                <a:cubicBezTo>
                  <a:pt x="1140131" y="-18047"/>
                  <a:pt x="1466126" y="9082"/>
                  <a:pt x="1623780" y="0"/>
                </a:cubicBezTo>
                <a:cubicBezTo>
                  <a:pt x="1639838" y="129830"/>
                  <a:pt x="1618315" y="226045"/>
                  <a:pt x="1623780" y="332894"/>
                </a:cubicBezTo>
                <a:cubicBezTo>
                  <a:pt x="1629245" y="439743"/>
                  <a:pt x="1617536" y="607632"/>
                  <a:pt x="1623780" y="679375"/>
                </a:cubicBezTo>
                <a:cubicBezTo>
                  <a:pt x="1416539" y="735770"/>
                  <a:pt x="1340468" y="653086"/>
                  <a:pt x="1114996" y="679375"/>
                </a:cubicBezTo>
                <a:cubicBezTo>
                  <a:pt x="889524" y="705664"/>
                  <a:pt x="825679" y="671757"/>
                  <a:pt x="606211" y="679375"/>
                </a:cubicBezTo>
                <a:cubicBezTo>
                  <a:pt x="386744" y="686993"/>
                  <a:pt x="284579" y="670053"/>
                  <a:pt x="0" y="679375"/>
                </a:cubicBezTo>
                <a:cubicBezTo>
                  <a:pt x="-23610" y="561140"/>
                  <a:pt x="23695" y="452680"/>
                  <a:pt x="0" y="360069"/>
                </a:cubicBezTo>
                <a:cubicBezTo>
                  <a:pt x="-23695" y="267458"/>
                  <a:pt x="28941" y="149967"/>
                  <a:pt x="0" y="0"/>
                </a:cubicBezTo>
                <a:close/>
              </a:path>
            </a:pathLst>
          </a:custGeom>
          <a:gradFill flip="none" rotWithShape="1">
            <a:gsLst>
              <a:gs pos="55000">
                <a:schemeClr val="accent6">
                  <a:tint val="66000"/>
                  <a:satMod val="160000"/>
                  <a:alpha val="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glow>
              <a:schemeClr val="accent1"/>
            </a:glow>
            <a:reflection stA="0" endPos="65000" dist="50800" dir="5400000" sy="-100000" algn="bl" rotWithShape="0"/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cmpd="sng">
                  <a:solidFill>
                    <a:schemeClr val="accent6">
                      <a:shade val="15000"/>
                    </a:schemeClr>
                  </a:solidFill>
                  <a:prstDash val="lgDash"/>
                </a:ln>
              </a:rPr>
              <a:t>S-meter + SWR meter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8AD91D40-E2B1-C0F0-B7D2-8FDA7A548C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91561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E71AB989-0CF3-9ACD-C298-C39BB799EE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982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0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500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500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9000"/>
                            </p:stCondLst>
                            <p:childTnLst>
                              <p:par>
                                <p:cTn id="57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 animBg="1"/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F91957-4925-C318-6886-FD88D2A95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D0569F-E54B-07D4-8BFA-D9DB1F3095CB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8D580F7-921E-EB8F-4C7C-31C11A014176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E3321042-C564-403A-0A3A-786F89EC0B65}"/>
              </a:ext>
            </a:extLst>
          </p:cNvPr>
          <p:cNvSpPr/>
          <p:nvPr/>
        </p:nvSpPr>
        <p:spPr>
          <a:xfrm>
            <a:off x="5247384" y="853620"/>
            <a:ext cx="1697231" cy="274139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CPU VFO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AFAA004C-4A12-F70A-A022-02B4602533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65A5432C-42D9-845C-1EB2-1CC5E67A7C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7" name="Picture 16" descr="A close-up of a circuit board&#10;&#10;AI-generated content may be incorrect.">
            <a:hlinkClick r:id="rId4" action="ppaction://hlinksldjump"/>
            <a:extLst>
              <a:ext uri="{FF2B5EF4-FFF2-40B4-BE49-F238E27FC236}">
                <a16:creationId xmlns:a16="http://schemas.microsoft.com/office/drawing/2014/main" id="{B9454CAA-6A38-0684-F4F8-661C182ACF8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6418" y="1190532"/>
            <a:ext cx="6819164" cy="5268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1272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9592EA-3CFE-8225-C35B-F982E62AD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91BC44A-63DB-E93F-3A65-D2CDB2A086A0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A19EE48-908E-E8C4-A43E-ED84112D352C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5A0D56DD-DCD5-2FB9-37B7-E8462B1938F6}"/>
              </a:ext>
            </a:extLst>
          </p:cNvPr>
          <p:cNvSpPr/>
          <p:nvPr/>
        </p:nvSpPr>
        <p:spPr>
          <a:xfrm>
            <a:off x="3388974" y="5017959"/>
            <a:ext cx="5414039" cy="44269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BPF+TX/RX </a:t>
            </a:r>
            <a:r>
              <a:rPr lang="pt-PT" b="1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relays+Pre+ATT</a:t>
            </a:r>
            <a:endParaRPr lang="pt-PT" b="1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AD1EAEB-B0F6-5886-D285-04AADF30B247}"/>
              </a:ext>
            </a:extLst>
          </p:cNvPr>
          <p:cNvSpPr/>
          <p:nvPr/>
        </p:nvSpPr>
        <p:spPr>
          <a:xfrm>
            <a:off x="3388977" y="2418461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DDS-VFO+DDS-BFO+SSB-MOD+TX </a:t>
            </a:r>
            <a:r>
              <a:rPr lang="pt-PT" b="1" dirty="0" err="1"/>
              <a:t>Drv</a:t>
            </a:r>
            <a:endParaRPr lang="pt-PT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1E71EA1-A19B-14F3-0B61-4F85FA4C9CD1}"/>
              </a:ext>
            </a:extLst>
          </p:cNvPr>
          <p:cNvSpPr/>
          <p:nvPr/>
        </p:nvSpPr>
        <p:spPr>
          <a:xfrm>
            <a:off x="3388976" y="3000042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 err="1"/>
              <a:t>Audio</a:t>
            </a:r>
            <a:r>
              <a:rPr lang="pt-PT" b="1" dirty="0"/>
              <a:t> </a:t>
            </a:r>
            <a:r>
              <a:rPr lang="pt-PT" b="1" dirty="0" err="1"/>
              <a:t>Amp</a:t>
            </a:r>
            <a:r>
              <a:rPr lang="pt-PT" b="1" dirty="0"/>
              <a:t> + AGC</a:t>
            </a:r>
          </a:p>
        </p:txBody>
      </p:sp>
      <p:sp>
        <p:nvSpPr>
          <p:cNvPr id="5" name="Rectangle 4">
            <a:hlinkClick r:id="rId2" action="ppaction://hlinksldjump"/>
            <a:extLst>
              <a:ext uri="{FF2B5EF4-FFF2-40B4-BE49-F238E27FC236}">
                <a16:creationId xmlns:a16="http://schemas.microsoft.com/office/drawing/2014/main" id="{0F60D436-9F4B-2138-E210-4CEDA0DC8996}"/>
              </a:ext>
            </a:extLst>
          </p:cNvPr>
          <p:cNvSpPr/>
          <p:nvPr/>
        </p:nvSpPr>
        <p:spPr>
          <a:xfrm>
            <a:off x="3388980" y="1803708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RF </a:t>
            </a:r>
            <a:r>
              <a:rPr lang="pt-PT" b="1" dirty="0" err="1"/>
              <a:t>Front</a:t>
            </a:r>
            <a:r>
              <a:rPr lang="pt-PT" b="1" dirty="0"/>
              <a:t> </a:t>
            </a:r>
            <a:r>
              <a:rPr lang="pt-PT" b="1" dirty="0" err="1"/>
              <a:t>End</a:t>
            </a:r>
            <a:r>
              <a:rPr lang="pt-PT" b="1" dirty="0"/>
              <a:t> + FI + SSB Dem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490F959-068D-EC27-253C-15A3EF2731D5}"/>
              </a:ext>
            </a:extLst>
          </p:cNvPr>
          <p:cNvSpPr/>
          <p:nvPr/>
        </p:nvSpPr>
        <p:spPr>
          <a:xfrm>
            <a:off x="3388974" y="4355366"/>
            <a:ext cx="5414039" cy="44270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TX PA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31BFC3A-3354-4621-257A-91FF4176D9C3}"/>
              </a:ext>
            </a:extLst>
          </p:cNvPr>
          <p:cNvSpPr/>
          <p:nvPr/>
        </p:nvSpPr>
        <p:spPr>
          <a:xfrm>
            <a:off x="7375498" y="5633642"/>
            <a:ext cx="1005406" cy="65861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MIC PROC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3458CF9-9A13-8058-6FC4-1582341922A1}"/>
              </a:ext>
            </a:extLst>
          </p:cNvPr>
          <p:cNvSpPr/>
          <p:nvPr/>
        </p:nvSpPr>
        <p:spPr>
          <a:xfrm>
            <a:off x="3388975" y="3761359"/>
            <a:ext cx="5414039" cy="44270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PWR MNGR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3D0129-CBBE-76A4-94D5-0FE6D7AC4135}"/>
              </a:ext>
            </a:extLst>
          </p:cNvPr>
          <p:cNvSpPr/>
          <p:nvPr/>
        </p:nvSpPr>
        <p:spPr>
          <a:xfrm>
            <a:off x="5247382" y="999604"/>
            <a:ext cx="1697231" cy="65039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CPU VFO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C42492-41F5-CC9B-D151-322D4E9262D1}"/>
              </a:ext>
            </a:extLst>
          </p:cNvPr>
          <p:cNvSpPr/>
          <p:nvPr/>
        </p:nvSpPr>
        <p:spPr>
          <a:xfrm>
            <a:off x="5191460" y="5633643"/>
            <a:ext cx="1809065" cy="679376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CPU BFO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189B3D-50BD-2AA4-8240-B4962CA7B9A9}"/>
              </a:ext>
            </a:extLst>
          </p:cNvPr>
          <p:cNvSpPr/>
          <p:nvPr/>
        </p:nvSpPr>
        <p:spPr>
          <a:xfrm>
            <a:off x="3388974" y="5633634"/>
            <a:ext cx="1623780" cy="679375"/>
          </a:xfrm>
          <a:custGeom>
            <a:avLst/>
            <a:gdLst>
              <a:gd name="connsiteX0" fmla="*/ 0 w 1623780"/>
              <a:gd name="connsiteY0" fmla="*/ 0 h 679375"/>
              <a:gd name="connsiteX1" fmla="*/ 525022 w 1623780"/>
              <a:gd name="connsiteY1" fmla="*/ 0 h 679375"/>
              <a:gd name="connsiteX2" fmla="*/ 1066282 w 1623780"/>
              <a:gd name="connsiteY2" fmla="*/ 0 h 679375"/>
              <a:gd name="connsiteX3" fmla="*/ 1623780 w 1623780"/>
              <a:gd name="connsiteY3" fmla="*/ 0 h 679375"/>
              <a:gd name="connsiteX4" fmla="*/ 1623780 w 1623780"/>
              <a:gd name="connsiteY4" fmla="*/ 339688 h 679375"/>
              <a:gd name="connsiteX5" fmla="*/ 1623780 w 1623780"/>
              <a:gd name="connsiteY5" fmla="*/ 679375 h 679375"/>
              <a:gd name="connsiteX6" fmla="*/ 1082520 w 1623780"/>
              <a:gd name="connsiteY6" fmla="*/ 679375 h 679375"/>
              <a:gd name="connsiteX7" fmla="*/ 573736 w 1623780"/>
              <a:gd name="connsiteY7" fmla="*/ 679375 h 679375"/>
              <a:gd name="connsiteX8" fmla="*/ 0 w 1623780"/>
              <a:gd name="connsiteY8" fmla="*/ 679375 h 679375"/>
              <a:gd name="connsiteX9" fmla="*/ 0 w 1623780"/>
              <a:gd name="connsiteY9" fmla="*/ 346481 h 679375"/>
              <a:gd name="connsiteX10" fmla="*/ 0 w 1623780"/>
              <a:gd name="connsiteY10" fmla="*/ 0 h 679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23780" h="679375" fill="none" extrusionOk="0">
                <a:moveTo>
                  <a:pt x="0" y="0"/>
                </a:moveTo>
                <a:cubicBezTo>
                  <a:pt x="105970" y="-49459"/>
                  <a:pt x="404943" y="54110"/>
                  <a:pt x="525022" y="0"/>
                </a:cubicBezTo>
                <a:cubicBezTo>
                  <a:pt x="645101" y="-54110"/>
                  <a:pt x="913779" y="30721"/>
                  <a:pt x="1066282" y="0"/>
                </a:cubicBezTo>
                <a:cubicBezTo>
                  <a:pt x="1218785" y="-30721"/>
                  <a:pt x="1439266" y="7230"/>
                  <a:pt x="1623780" y="0"/>
                </a:cubicBezTo>
                <a:cubicBezTo>
                  <a:pt x="1632757" y="108778"/>
                  <a:pt x="1594635" y="224570"/>
                  <a:pt x="1623780" y="339688"/>
                </a:cubicBezTo>
                <a:cubicBezTo>
                  <a:pt x="1652925" y="454806"/>
                  <a:pt x="1606340" y="536157"/>
                  <a:pt x="1623780" y="679375"/>
                </a:cubicBezTo>
                <a:cubicBezTo>
                  <a:pt x="1425644" y="728526"/>
                  <a:pt x="1210318" y="650985"/>
                  <a:pt x="1082520" y="679375"/>
                </a:cubicBezTo>
                <a:cubicBezTo>
                  <a:pt x="954722" y="707765"/>
                  <a:pt x="766579" y="628075"/>
                  <a:pt x="573736" y="679375"/>
                </a:cubicBezTo>
                <a:cubicBezTo>
                  <a:pt x="380893" y="730675"/>
                  <a:pt x="170793" y="679088"/>
                  <a:pt x="0" y="679375"/>
                </a:cubicBezTo>
                <a:cubicBezTo>
                  <a:pt x="-30185" y="587432"/>
                  <a:pt x="25651" y="491710"/>
                  <a:pt x="0" y="346481"/>
                </a:cubicBezTo>
                <a:cubicBezTo>
                  <a:pt x="-25651" y="201252"/>
                  <a:pt x="26527" y="103341"/>
                  <a:pt x="0" y="0"/>
                </a:cubicBezTo>
                <a:close/>
              </a:path>
              <a:path w="1623780" h="679375" stroke="0" extrusionOk="0">
                <a:moveTo>
                  <a:pt x="0" y="0"/>
                </a:moveTo>
                <a:cubicBezTo>
                  <a:pt x="235950" y="-54784"/>
                  <a:pt x="375441" y="34758"/>
                  <a:pt x="525022" y="0"/>
                </a:cubicBezTo>
                <a:cubicBezTo>
                  <a:pt x="674603" y="-34758"/>
                  <a:pt x="895007" y="18047"/>
                  <a:pt x="1017569" y="0"/>
                </a:cubicBezTo>
                <a:cubicBezTo>
                  <a:pt x="1140131" y="-18047"/>
                  <a:pt x="1466126" y="9082"/>
                  <a:pt x="1623780" y="0"/>
                </a:cubicBezTo>
                <a:cubicBezTo>
                  <a:pt x="1639838" y="129830"/>
                  <a:pt x="1618315" y="226045"/>
                  <a:pt x="1623780" y="332894"/>
                </a:cubicBezTo>
                <a:cubicBezTo>
                  <a:pt x="1629245" y="439743"/>
                  <a:pt x="1617536" y="607632"/>
                  <a:pt x="1623780" y="679375"/>
                </a:cubicBezTo>
                <a:cubicBezTo>
                  <a:pt x="1416539" y="735770"/>
                  <a:pt x="1340468" y="653086"/>
                  <a:pt x="1114996" y="679375"/>
                </a:cubicBezTo>
                <a:cubicBezTo>
                  <a:pt x="889524" y="705664"/>
                  <a:pt x="825679" y="671757"/>
                  <a:pt x="606211" y="679375"/>
                </a:cubicBezTo>
                <a:cubicBezTo>
                  <a:pt x="386744" y="686993"/>
                  <a:pt x="284579" y="670053"/>
                  <a:pt x="0" y="679375"/>
                </a:cubicBezTo>
                <a:cubicBezTo>
                  <a:pt x="-23610" y="561140"/>
                  <a:pt x="23695" y="452680"/>
                  <a:pt x="0" y="360069"/>
                </a:cubicBezTo>
                <a:cubicBezTo>
                  <a:pt x="-23695" y="267458"/>
                  <a:pt x="28941" y="149967"/>
                  <a:pt x="0" y="0"/>
                </a:cubicBezTo>
                <a:close/>
              </a:path>
            </a:pathLst>
          </a:custGeom>
          <a:gradFill flip="none" rotWithShape="1">
            <a:gsLst>
              <a:gs pos="55000">
                <a:schemeClr val="accent6">
                  <a:tint val="66000"/>
                  <a:satMod val="160000"/>
                  <a:alpha val="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glow>
              <a:schemeClr val="accent1"/>
            </a:glow>
            <a:reflection stA="0" endPos="65000" dist="50800" dir="5400000" sy="-100000" algn="bl" rotWithShape="0"/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cmpd="sng">
                  <a:solidFill>
                    <a:schemeClr val="accent6">
                      <a:shade val="15000"/>
                    </a:schemeClr>
                  </a:solidFill>
                  <a:prstDash val="lgDash"/>
                </a:ln>
              </a:rPr>
              <a:t>S-meter + SWR meter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FCE2FECB-B2CA-2B41-8162-C147D9D8EA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52FAB521-6490-72B6-7BEB-456A7DC250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7" name="Picture 16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B55144C2-DB86-A6D7-1232-7BEA44EC3E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280" y="829339"/>
            <a:ext cx="1219423" cy="942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418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5B5A4C-BCCB-D84A-F3A2-0A94A6C329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6CCD408-EF8C-95D4-D84B-1CF7A6E7B979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8532DC0-BCB1-005B-C57B-4CCFEC6A723E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DEBA5278-2EDC-38CD-32D3-627D9F93CE9C}"/>
              </a:ext>
            </a:extLst>
          </p:cNvPr>
          <p:cNvSpPr/>
          <p:nvPr/>
        </p:nvSpPr>
        <p:spPr>
          <a:xfrm>
            <a:off x="3388974" y="873531"/>
            <a:ext cx="5414039" cy="25422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RF </a:t>
            </a:r>
            <a:r>
              <a:rPr lang="pt-PT" b="1" dirty="0" err="1"/>
              <a:t>Front</a:t>
            </a:r>
            <a:r>
              <a:rPr lang="pt-PT" b="1" dirty="0"/>
              <a:t> </a:t>
            </a:r>
            <a:r>
              <a:rPr lang="pt-PT" b="1" dirty="0" err="1"/>
              <a:t>End</a:t>
            </a:r>
            <a:r>
              <a:rPr lang="pt-PT" b="1" dirty="0"/>
              <a:t> + FI + SSB Dem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995552BC-EA17-783C-4AEE-E328C8DE85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6484B550-C778-4BF4-6DD7-57CE93B58E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6" name="Picture 15" descr="A close up of a circuit board&#10;&#10;AI-generated content may be incorrect.">
            <a:hlinkClick r:id="rId4" action="ppaction://hlinksldjump"/>
            <a:extLst>
              <a:ext uri="{FF2B5EF4-FFF2-40B4-BE49-F238E27FC236}">
                <a16:creationId xmlns:a16="http://schemas.microsoft.com/office/drawing/2014/main" id="{1E7EBE52-9C3D-BDF1-31B4-E1F8CA8C74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68" y="2508843"/>
            <a:ext cx="11880850" cy="2617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462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A0AD7D-17D4-C280-4ECF-E8AB826C25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CA59F2E-17B5-8442-3E13-A1661D8AB930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FD5AC06-EC4B-B995-4680-D18BEDC4C841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BDFE2D32-BDBF-6C87-539A-BB2E4CF586C2}"/>
              </a:ext>
            </a:extLst>
          </p:cNvPr>
          <p:cNvSpPr/>
          <p:nvPr/>
        </p:nvSpPr>
        <p:spPr>
          <a:xfrm>
            <a:off x="3388974" y="5017959"/>
            <a:ext cx="5414039" cy="44269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BPF+TX/RX </a:t>
            </a:r>
            <a:r>
              <a:rPr lang="pt-PT" b="1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relays+Pre+ATT</a:t>
            </a:r>
            <a:endParaRPr lang="pt-PT" b="1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hlinkClick r:id="rId2" action="ppaction://hlinksldjump"/>
            <a:extLst>
              <a:ext uri="{FF2B5EF4-FFF2-40B4-BE49-F238E27FC236}">
                <a16:creationId xmlns:a16="http://schemas.microsoft.com/office/drawing/2014/main" id="{2D1758FE-2A28-3E0F-780A-AAF1F5DF1460}"/>
              </a:ext>
            </a:extLst>
          </p:cNvPr>
          <p:cNvSpPr/>
          <p:nvPr/>
        </p:nvSpPr>
        <p:spPr>
          <a:xfrm>
            <a:off x="3388977" y="2418461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DDS-VFO+DDS-BFO+SSB-MOD+TX </a:t>
            </a:r>
            <a:r>
              <a:rPr lang="pt-PT" b="1" dirty="0" err="1"/>
              <a:t>Drv</a:t>
            </a:r>
            <a:endParaRPr lang="pt-PT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ABE030A-93A8-F0B7-8B60-4906ADCE1F9A}"/>
              </a:ext>
            </a:extLst>
          </p:cNvPr>
          <p:cNvSpPr/>
          <p:nvPr/>
        </p:nvSpPr>
        <p:spPr>
          <a:xfrm>
            <a:off x="3388976" y="3000042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 err="1"/>
              <a:t>Audio</a:t>
            </a:r>
            <a:r>
              <a:rPr lang="pt-PT" b="1" dirty="0"/>
              <a:t> </a:t>
            </a:r>
            <a:r>
              <a:rPr lang="pt-PT" b="1" dirty="0" err="1"/>
              <a:t>Amp</a:t>
            </a:r>
            <a:r>
              <a:rPr lang="pt-PT" b="1" dirty="0"/>
              <a:t> + AGC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960A83-5312-ABB2-8CF0-377F5E9CD9B8}"/>
              </a:ext>
            </a:extLst>
          </p:cNvPr>
          <p:cNvSpPr/>
          <p:nvPr/>
        </p:nvSpPr>
        <p:spPr>
          <a:xfrm>
            <a:off x="3388980" y="1803708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RF </a:t>
            </a:r>
            <a:r>
              <a:rPr lang="pt-PT" b="1" dirty="0" err="1"/>
              <a:t>Front</a:t>
            </a:r>
            <a:r>
              <a:rPr lang="pt-PT" b="1" dirty="0"/>
              <a:t> </a:t>
            </a:r>
            <a:r>
              <a:rPr lang="pt-PT" b="1" dirty="0" err="1"/>
              <a:t>End</a:t>
            </a:r>
            <a:r>
              <a:rPr lang="pt-PT" b="1" dirty="0"/>
              <a:t> + FI + SSB Dem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BE714EF-C051-D41D-FA15-ADBC914E7012}"/>
              </a:ext>
            </a:extLst>
          </p:cNvPr>
          <p:cNvSpPr/>
          <p:nvPr/>
        </p:nvSpPr>
        <p:spPr>
          <a:xfrm>
            <a:off x="3388974" y="4355366"/>
            <a:ext cx="5414039" cy="44270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TX PA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BA97298-C671-8093-F660-204FA8142116}"/>
              </a:ext>
            </a:extLst>
          </p:cNvPr>
          <p:cNvSpPr/>
          <p:nvPr/>
        </p:nvSpPr>
        <p:spPr>
          <a:xfrm>
            <a:off x="7375498" y="5633642"/>
            <a:ext cx="1005406" cy="65861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MIC PROC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A61E21E-EFA9-695D-C9B1-0E015C6D93EF}"/>
              </a:ext>
            </a:extLst>
          </p:cNvPr>
          <p:cNvSpPr/>
          <p:nvPr/>
        </p:nvSpPr>
        <p:spPr>
          <a:xfrm>
            <a:off x="3388975" y="3761359"/>
            <a:ext cx="5414039" cy="44270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PWR MNGR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4AFCFFF-36B4-66D7-BA70-BFD8B1F97350}"/>
              </a:ext>
            </a:extLst>
          </p:cNvPr>
          <p:cNvSpPr/>
          <p:nvPr/>
        </p:nvSpPr>
        <p:spPr>
          <a:xfrm>
            <a:off x="5247382" y="999604"/>
            <a:ext cx="1697231" cy="65039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CPU VFO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11444E8-679B-A1DB-CD28-172A0CFEEE65}"/>
              </a:ext>
            </a:extLst>
          </p:cNvPr>
          <p:cNvSpPr/>
          <p:nvPr/>
        </p:nvSpPr>
        <p:spPr>
          <a:xfrm>
            <a:off x="5191460" y="5633643"/>
            <a:ext cx="1809065" cy="679376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CPU BFO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03E652B-42D9-7B31-EC1B-4D8068E08D29}"/>
              </a:ext>
            </a:extLst>
          </p:cNvPr>
          <p:cNvSpPr/>
          <p:nvPr/>
        </p:nvSpPr>
        <p:spPr>
          <a:xfrm>
            <a:off x="3388974" y="5633634"/>
            <a:ext cx="1623780" cy="679375"/>
          </a:xfrm>
          <a:custGeom>
            <a:avLst/>
            <a:gdLst>
              <a:gd name="connsiteX0" fmla="*/ 0 w 1623780"/>
              <a:gd name="connsiteY0" fmla="*/ 0 h 679375"/>
              <a:gd name="connsiteX1" fmla="*/ 525022 w 1623780"/>
              <a:gd name="connsiteY1" fmla="*/ 0 h 679375"/>
              <a:gd name="connsiteX2" fmla="*/ 1066282 w 1623780"/>
              <a:gd name="connsiteY2" fmla="*/ 0 h 679375"/>
              <a:gd name="connsiteX3" fmla="*/ 1623780 w 1623780"/>
              <a:gd name="connsiteY3" fmla="*/ 0 h 679375"/>
              <a:gd name="connsiteX4" fmla="*/ 1623780 w 1623780"/>
              <a:gd name="connsiteY4" fmla="*/ 339688 h 679375"/>
              <a:gd name="connsiteX5" fmla="*/ 1623780 w 1623780"/>
              <a:gd name="connsiteY5" fmla="*/ 679375 h 679375"/>
              <a:gd name="connsiteX6" fmla="*/ 1082520 w 1623780"/>
              <a:gd name="connsiteY6" fmla="*/ 679375 h 679375"/>
              <a:gd name="connsiteX7" fmla="*/ 573736 w 1623780"/>
              <a:gd name="connsiteY7" fmla="*/ 679375 h 679375"/>
              <a:gd name="connsiteX8" fmla="*/ 0 w 1623780"/>
              <a:gd name="connsiteY8" fmla="*/ 679375 h 679375"/>
              <a:gd name="connsiteX9" fmla="*/ 0 w 1623780"/>
              <a:gd name="connsiteY9" fmla="*/ 346481 h 679375"/>
              <a:gd name="connsiteX10" fmla="*/ 0 w 1623780"/>
              <a:gd name="connsiteY10" fmla="*/ 0 h 679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23780" h="679375" fill="none" extrusionOk="0">
                <a:moveTo>
                  <a:pt x="0" y="0"/>
                </a:moveTo>
                <a:cubicBezTo>
                  <a:pt x="105970" y="-49459"/>
                  <a:pt x="404943" y="54110"/>
                  <a:pt x="525022" y="0"/>
                </a:cubicBezTo>
                <a:cubicBezTo>
                  <a:pt x="645101" y="-54110"/>
                  <a:pt x="913779" y="30721"/>
                  <a:pt x="1066282" y="0"/>
                </a:cubicBezTo>
                <a:cubicBezTo>
                  <a:pt x="1218785" y="-30721"/>
                  <a:pt x="1439266" y="7230"/>
                  <a:pt x="1623780" y="0"/>
                </a:cubicBezTo>
                <a:cubicBezTo>
                  <a:pt x="1632757" y="108778"/>
                  <a:pt x="1594635" y="224570"/>
                  <a:pt x="1623780" y="339688"/>
                </a:cubicBezTo>
                <a:cubicBezTo>
                  <a:pt x="1652925" y="454806"/>
                  <a:pt x="1606340" y="536157"/>
                  <a:pt x="1623780" y="679375"/>
                </a:cubicBezTo>
                <a:cubicBezTo>
                  <a:pt x="1425644" y="728526"/>
                  <a:pt x="1210318" y="650985"/>
                  <a:pt x="1082520" y="679375"/>
                </a:cubicBezTo>
                <a:cubicBezTo>
                  <a:pt x="954722" y="707765"/>
                  <a:pt x="766579" y="628075"/>
                  <a:pt x="573736" y="679375"/>
                </a:cubicBezTo>
                <a:cubicBezTo>
                  <a:pt x="380893" y="730675"/>
                  <a:pt x="170793" y="679088"/>
                  <a:pt x="0" y="679375"/>
                </a:cubicBezTo>
                <a:cubicBezTo>
                  <a:pt x="-30185" y="587432"/>
                  <a:pt x="25651" y="491710"/>
                  <a:pt x="0" y="346481"/>
                </a:cubicBezTo>
                <a:cubicBezTo>
                  <a:pt x="-25651" y="201252"/>
                  <a:pt x="26527" y="103341"/>
                  <a:pt x="0" y="0"/>
                </a:cubicBezTo>
                <a:close/>
              </a:path>
              <a:path w="1623780" h="679375" stroke="0" extrusionOk="0">
                <a:moveTo>
                  <a:pt x="0" y="0"/>
                </a:moveTo>
                <a:cubicBezTo>
                  <a:pt x="235950" y="-54784"/>
                  <a:pt x="375441" y="34758"/>
                  <a:pt x="525022" y="0"/>
                </a:cubicBezTo>
                <a:cubicBezTo>
                  <a:pt x="674603" y="-34758"/>
                  <a:pt x="895007" y="18047"/>
                  <a:pt x="1017569" y="0"/>
                </a:cubicBezTo>
                <a:cubicBezTo>
                  <a:pt x="1140131" y="-18047"/>
                  <a:pt x="1466126" y="9082"/>
                  <a:pt x="1623780" y="0"/>
                </a:cubicBezTo>
                <a:cubicBezTo>
                  <a:pt x="1639838" y="129830"/>
                  <a:pt x="1618315" y="226045"/>
                  <a:pt x="1623780" y="332894"/>
                </a:cubicBezTo>
                <a:cubicBezTo>
                  <a:pt x="1629245" y="439743"/>
                  <a:pt x="1617536" y="607632"/>
                  <a:pt x="1623780" y="679375"/>
                </a:cubicBezTo>
                <a:cubicBezTo>
                  <a:pt x="1416539" y="735770"/>
                  <a:pt x="1340468" y="653086"/>
                  <a:pt x="1114996" y="679375"/>
                </a:cubicBezTo>
                <a:cubicBezTo>
                  <a:pt x="889524" y="705664"/>
                  <a:pt x="825679" y="671757"/>
                  <a:pt x="606211" y="679375"/>
                </a:cubicBezTo>
                <a:cubicBezTo>
                  <a:pt x="386744" y="686993"/>
                  <a:pt x="284579" y="670053"/>
                  <a:pt x="0" y="679375"/>
                </a:cubicBezTo>
                <a:cubicBezTo>
                  <a:pt x="-23610" y="561140"/>
                  <a:pt x="23695" y="452680"/>
                  <a:pt x="0" y="360069"/>
                </a:cubicBezTo>
                <a:cubicBezTo>
                  <a:pt x="-23695" y="267458"/>
                  <a:pt x="28941" y="149967"/>
                  <a:pt x="0" y="0"/>
                </a:cubicBezTo>
                <a:close/>
              </a:path>
            </a:pathLst>
          </a:custGeom>
          <a:gradFill flip="none" rotWithShape="1">
            <a:gsLst>
              <a:gs pos="55000">
                <a:schemeClr val="accent6">
                  <a:tint val="66000"/>
                  <a:satMod val="160000"/>
                  <a:alpha val="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glow>
              <a:schemeClr val="accent1"/>
            </a:glow>
            <a:reflection stA="0" endPos="65000" dist="50800" dir="5400000" sy="-100000" algn="bl" rotWithShape="0"/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cmpd="sng">
                  <a:solidFill>
                    <a:schemeClr val="accent6">
                      <a:shade val="15000"/>
                    </a:schemeClr>
                  </a:solidFill>
                  <a:prstDash val="lgDash"/>
                </a:ln>
              </a:rPr>
              <a:t>S-meter + SWR meter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86D77918-54DB-D8B0-3C85-E16F71A03D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7D733A7C-74FE-F9D0-B9FC-02708C8EDE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7" name="Picture 16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452BF661-3ABC-3815-764A-21F59490BA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280" y="829339"/>
            <a:ext cx="1219423" cy="942153"/>
          </a:xfrm>
          <a:prstGeom prst="rect">
            <a:avLst/>
          </a:prstGeom>
        </p:spPr>
      </p:pic>
      <p:pic>
        <p:nvPicPr>
          <p:cNvPr id="16" name="Picture 15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FBB7393F-5C57-1C8D-FBEB-50C3B88BD3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1750294"/>
            <a:ext cx="2604463" cy="57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29D3D9-80A3-C35B-FF36-AEADCF12E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F0E6D5A-4C05-202A-B607-FD9BC074C072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2752748-5EDA-8C6C-17DB-F498F3CA44BC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60AE2AF9-88A0-0F6D-C7DE-AAC26AB6617B}"/>
              </a:ext>
            </a:extLst>
          </p:cNvPr>
          <p:cNvSpPr/>
          <p:nvPr/>
        </p:nvSpPr>
        <p:spPr>
          <a:xfrm>
            <a:off x="3388974" y="836038"/>
            <a:ext cx="5414039" cy="25994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DDS-VFO+DDS-BFO+SSB-MOD+TX </a:t>
            </a:r>
            <a:r>
              <a:rPr lang="pt-PT" b="1" dirty="0" err="1"/>
              <a:t>Drv</a:t>
            </a:r>
            <a:endParaRPr lang="pt-PT" b="1" dirty="0"/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7EEB9F2C-7DA0-9E57-B746-FE01BA7772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25831832-BC9C-D20A-3A72-025A34CF3C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8" name="Picture 17" descr="A close-up of a circuit board&#10;&#10;AI-generated content may be incorrect.">
            <a:hlinkClick r:id="rId4" action="ppaction://hlinksldjump"/>
            <a:extLst>
              <a:ext uri="{FF2B5EF4-FFF2-40B4-BE49-F238E27FC236}">
                <a16:creationId xmlns:a16="http://schemas.microsoft.com/office/drawing/2014/main" id="{968BCEB6-CA55-7E32-6D27-7671C59D8F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04" y="2193962"/>
            <a:ext cx="11981977" cy="2786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061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297C9C-3E93-DE51-A064-BB9137C776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AECB2DC-F77E-954D-FBF1-23A267A5E641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157313D-7F1C-F368-1718-B1F3D8EB00EC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9DDF379B-4642-73BE-0C92-09043389804B}"/>
              </a:ext>
            </a:extLst>
          </p:cNvPr>
          <p:cNvSpPr/>
          <p:nvPr/>
        </p:nvSpPr>
        <p:spPr>
          <a:xfrm>
            <a:off x="3388974" y="5017959"/>
            <a:ext cx="5414039" cy="44269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BPF+TX/RX </a:t>
            </a:r>
            <a:r>
              <a:rPr lang="pt-PT" b="1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relays+Pre+ATT</a:t>
            </a:r>
            <a:endParaRPr lang="pt-PT" b="1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C1F7F96-AE02-7C0D-D83C-67D11528AC26}"/>
              </a:ext>
            </a:extLst>
          </p:cNvPr>
          <p:cNvSpPr/>
          <p:nvPr/>
        </p:nvSpPr>
        <p:spPr>
          <a:xfrm>
            <a:off x="3388977" y="2418461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DDS-VFO+DDS-BFO+SSB-MOD+TX </a:t>
            </a:r>
            <a:r>
              <a:rPr lang="pt-PT" b="1" dirty="0" err="1"/>
              <a:t>Drv</a:t>
            </a:r>
            <a:endParaRPr lang="pt-PT" b="1" dirty="0"/>
          </a:p>
        </p:txBody>
      </p:sp>
      <p:sp>
        <p:nvSpPr>
          <p:cNvPr id="4" name="Rectangle 3">
            <a:hlinkClick r:id="rId2" action="ppaction://hlinksldjump"/>
            <a:extLst>
              <a:ext uri="{FF2B5EF4-FFF2-40B4-BE49-F238E27FC236}">
                <a16:creationId xmlns:a16="http://schemas.microsoft.com/office/drawing/2014/main" id="{453D2430-8653-FE7C-975F-C73E207605D6}"/>
              </a:ext>
            </a:extLst>
          </p:cNvPr>
          <p:cNvSpPr/>
          <p:nvPr/>
        </p:nvSpPr>
        <p:spPr>
          <a:xfrm>
            <a:off x="3388976" y="3000042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 err="1"/>
              <a:t>Audio</a:t>
            </a:r>
            <a:r>
              <a:rPr lang="pt-PT" b="1" dirty="0"/>
              <a:t> </a:t>
            </a:r>
            <a:r>
              <a:rPr lang="pt-PT" b="1" dirty="0" err="1"/>
              <a:t>Amp</a:t>
            </a:r>
            <a:r>
              <a:rPr lang="pt-PT" b="1" dirty="0"/>
              <a:t> + AGC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D7E337-900B-A54F-FAFE-FA93ABC86153}"/>
              </a:ext>
            </a:extLst>
          </p:cNvPr>
          <p:cNvSpPr/>
          <p:nvPr/>
        </p:nvSpPr>
        <p:spPr>
          <a:xfrm>
            <a:off x="3388980" y="1803708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RF </a:t>
            </a:r>
            <a:r>
              <a:rPr lang="pt-PT" b="1" dirty="0" err="1"/>
              <a:t>Front</a:t>
            </a:r>
            <a:r>
              <a:rPr lang="pt-PT" b="1" dirty="0"/>
              <a:t> </a:t>
            </a:r>
            <a:r>
              <a:rPr lang="pt-PT" b="1" dirty="0" err="1"/>
              <a:t>End</a:t>
            </a:r>
            <a:r>
              <a:rPr lang="pt-PT" b="1" dirty="0"/>
              <a:t> + FI + SSB Dem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B98EB7A-9E69-025B-4F1B-D5839744D4FB}"/>
              </a:ext>
            </a:extLst>
          </p:cNvPr>
          <p:cNvSpPr/>
          <p:nvPr/>
        </p:nvSpPr>
        <p:spPr>
          <a:xfrm>
            <a:off x="3388974" y="4355366"/>
            <a:ext cx="5414039" cy="44270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TX PA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196206-D7CB-E2AE-F422-3F5FD791B37A}"/>
              </a:ext>
            </a:extLst>
          </p:cNvPr>
          <p:cNvSpPr/>
          <p:nvPr/>
        </p:nvSpPr>
        <p:spPr>
          <a:xfrm>
            <a:off x="7375498" y="5633642"/>
            <a:ext cx="1005406" cy="65861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MIC PROC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6B4C980-6A83-C954-CDF9-90B249BB376D}"/>
              </a:ext>
            </a:extLst>
          </p:cNvPr>
          <p:cNvSpPr/>
          <p:nvPr/>
        </p:nvSpPr>
        <p:spPr>
          <a:xfrm>
            <a:off x="3388975" y="3761359"/>
            <a:ext cx="5414039" cy="44270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PWR MNGR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7725BD-71D8-1C87-3653-1B6EFA15EE07}"/>
              </a:ext>
            </a:extLst>
          </p:cNvPr>
          <p:cNvSpPr/>
          <p:nvPr/>
        </p:nvSpPr>
        <p:spPr>
          <a:xfrm>
            <a:off x="5247382" y="999604"/>
            <a:ext cx="1697231" cy="65039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CPU VFO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1C37ABD-A99F-2C91-76F6-21052143F145}"/>
              </a:ext>
            </a:extLst>
          </p:cNvPr>
          <p:cNvSpPr/>
          <p:nvPr/>
        </p:nvSpPr>
        <p:spPr>
          <a:xfrm>
            <a:off x="5191460" y="5633643"/>
            <a:ext cx="1809065" cy="679376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CPU BFO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D5049E0-FAD0-0F1C-B951-18C4AF349312}"/>
              </a:ext>
            </a:extLst>
          </p:cNvPr>
          <p:cNvSpPr/>
          <p:nvPr/>
        </p:nvSpPr>
        <p:spPr>
          <a:xfrm>
            <a:off x="3388974" y="5633634"/>
            <a:ext cx="1623780" cy="679375"/>
          </a:xfrm>
          <a:custGeom>
            <a:avLst/>
            <a:gdLst>
              <a:gd name="connsiteX0" fmla="*/ 0 w 1623780"/>
              <a:gd name="connsiteY0" fmla="*/ 0 h 679375"/>
              <a:gd name="connsiteX1" fmla="*/ 525022 w 1623780"/>
              <a:gd name="connsiteY1" fmla="*/ 0 h 679375"/>
              <a:gd name="connsiteX2" fmla="*/ 1066282 w 1623780"/>
              <a:gd name="connsiteY2" fmla="*/ 0 h 679375"/>
              <a:gd name="connsiteX3" fmla="*/ 1623780 w 1623780"/>
              <a:gd name="connsiteY3" fmla="*/ 0 h 679375"/>
              <a:gd name="connsiteX4" fmla="*/ 1623780 w 1623780"/>
              <a:gd name="connsiteY4" fmla="*/ 339688 h 679375"/>
              <a:gd name="connsiteX5" fmla="*/ 1623780 w 1623780"/>
              <a:gd name="connsiteY5" fmla="*/ 679375 h 679375"/>
              <a:gd name="connsiteX6" fmla="*/ 1082520 w 1623780"/>
              <a:gd name="connsiteY6" fmla="*/ 679375 h 679375"/>
              <a:gd name="connsiteX7" fmla="*/ 573736 w 1623780"/>
              <a:gd name="connsiteY7" fmla="*/ 679375 h 679375"/>
              <a:gd name="connsiteX8" fmla="*/ 0 w 1623780"/>
              <a:gd name="connsiteY8" fmla="*/ 679375 h 679375"/>
              <a:gd name="connsiteX9" fmla="*/ 0 w 1623780"/>
              <a:gd name="connsiteY9" fmla="*/ 346481 h 679375"/>
              <a:gd name="connsiteX10" fmla="*/ 0 w 1623780"/>
              <a:gd name="connsiteY10" fmla="*/ 0 h 679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23780" h="679375" fill="none" extrusionOk="0">
                <a:moveTo>
                  <a:pt x="0" y="0"/>
                </a:moveTo>
                <a:cubicBezTo>
                  <a:pt x="105970" y="-49459"/>
                  <a:pt x="404943" y="54110"/>
                  <a:pt x="525022" y="0"/>
                </a:cubicBezTo>
                <a:cubicBezTo>
                  <a:pt x="645101" y="-54110"/>
                  <a:pt x="913779" y="30721"/>
                  <a:pt x="1066282" y="0"/>
                </a:cubicBezTo>
                <a:cubicBezTo>
                  <a:pt x="1218785" y="-30721"/>
                  <a:pt x="1439266" y="7230"/>
                  <a:pt x="1623780" y="0"/>
                </a:cubicBezTo>
                <a:cubicBezTo>
                  <a:pt x="1632757" y="108778"/>
                  <a:pt x="1594635" y="224570"/>
                  <a:pt x="1623780" y="339688"/>
                </a:cubicBezTo>
                <a:cubicBezTo>
                  <a:pt x="1652925" y="454806"/>
                  <a:pt x="1606340" y="536157"/>
                  <a:pt x="1623780" y="679375"/>
                </a:cubicBezTo>
                <a:cubicBezTo>
                  <a:pt x="1425644" y="728526"/>
                  <a:pt x="1210318" y="650985"/>
                  <a:pt x="1082520" y="679375"/>
                </a:cubicBezTo>
                <a:cubicBezTo>
                  <a:pt x="954722" y="707765"/>
                  <a:pt x="766579" y="628075"/>
                  <a:pt x="573736" y="679375"/>
                </a:cubicBezTo>
                <a:cubicBezTo>
                  <a:pt x="380893" y="730675"/>
                  <a:pt x="170793" y="679088"/>
                  <a:pt x="0" y="679375"/>
                </a:cubicBezTo>
                <a:cubicBezTo>
                  <a:pt x="-30185" y="587432"/>
                  <a:pt x="25651" y="491710"/>
                  <a:pt x="0" y="346481"/>
                </a:cubicBezTo>
                <a:cubicBezTo>
                  <a:pt x="-25651" y="201252"/>
                  <a:pt x="26527" y="103341"/>
                  <a:pt x="0" y="0"/>
                </a:cubicBezTo>
                <a:close/>
              </a:path>
              <a:path w="1623780" h="679375" stroke="0" extrusionOk="0">
                <a:moveTo>
                  <a:pt x="0" y="0"/>
                </a:moveTo>
                <a:cubicBezTo>
                  <a:pt x="235950" y="-54784"/>
                  <a:pt x="375441" y="34758"/>
                  <a:pt x="525022" y="0"/>
                </a:cubicBezTo>
                <a:cubicBezTo>
                  <a:pt x="674603" y="-34758"/>
                  <a:pt x="895007" y="18047"/>
                  <a:pt x="1017569" y="0"/>
                </a:cubicBezTo>
                <a:cubicBezTo>
                  <a:pt x="1140131" y="-18047"/>
                  <a:pt x="1466126" y="9082"/>
                  <a:pt x="1623780" y="0"/>
                </a:cubicBezTo>
                <a:cubicBezTo>
                  <a:pt x="1639838" y="129830"/>
                  <a:pt x="1618315" y="226045"/>
                  <a:pt x="1623780" y="332894"/>
                </a:cubicBezTo>
                <a:cubicBezTo>
                  <a:pt x="1629245" y="439743"/>
                  <a:pt x="1617536" y="607632"/>
                  <a:pt x="1623780" y="679375"/>
                </a:cubicBezTo>
                <a:cubicBezTo>
                  <a:pt x="1416539" y="735770"/>
                  <a:pt x="1340468" y="653086"/>
                  <a:pt x="1114996" y="679375"/>
                </a:cubicBezTo>
                <a:cubicBezTo>
                  <a:pt x="889524" y="705664"/>
                  <a:pt x="825679" y="671757"/>
                  <a:pt x="606211" y="679375"/>
                </a:cubicBezTo>
                <a:cubicBezTo>
                  <a:pt x="386744" y="686993"/>
                  <a:pt x="284579" y="670053"/>
                  <a:pt x="0" y="679375"/>
                </a:cubicBezTo>
                <a:cubicBezTo>
                  <a:pt x="-23610" y="561140"/>
                  <a:pt x="23695" y="452680"/>
                  <a:pt x="0" y="360069"/>
                </a:cubicBezTo>
                <a:cubicBezTo>
                  <a:pt x="-23695" y="267458"/>
                  <a:pt x="28941" y="149967"/>
                  <a:pt x="0" y="0"/>
                </a:cubicBezTo>
                <a:close/>
              </a:path>
            </a:pathLst>
          </a:custGeom>
          <a:gradFill flip="none" rotWithShape="1">
            <a:gsLst>
              <a:gs pos="55000">
                <a:schemeClr val="accent6">
                  <a:tint val="66000"/>
                  <a:satMod val="160000"/>
                  <a:alpha val="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glow>
              <a:schemeClr val="accent1"/>
            </a:glow>
            <a:reflection stA="0" endPos="65000" dist="50800" dir="5400000" sy="-100000" algn="bl" rotWithShape="0"/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cmpd="sng">
                  <a:solidFill>
                    <a:schemeClr val="accent6">
                      <a:shade val="15000"/>
                    </a:schemeClr>
                  </a:solidFill>
                  <a:prstDash val="lgDash"/>
                </a:ln>
              </a:rPr>
              <a:t>S-meter + SWR meter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A29D71CE-3D58-3EE9-C9D8-D4575C1E15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F13EF6B8-EE6D-93DB-4157-FA69733572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7" name="Picture 16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7362C20F-AF4F-8767-F82C-D9631846BF8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280" y="829339"/>
            <a:ext cx="1219423" cy="942153"/>
          </a:xfrm>
          <a:prstGeom prst="rect">
            <a:avLst/>
          </a:prstGeom>
        </p:spPr>
      </p:pic>
      <p:pic>
        <p:nvPicPr>
          <p:cNvPr id="16" name="Picture 15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FC517F96-B266-47DF-31A7-21D84636513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1750294"/>
            <a:ext cx="2604463" cy="573799"/>
          </a:xfrm>
          <a:prstGeom prst="rect">
            <a:avLst/>
          </a:prstGeom>
        </p:spPr>
      </p:pic>
      <p:pic>
        <p:nvPicPr>
          <p:cNvPr id="18" name="Picture 17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FB27D832-6750-EC98-8216-2D518D745FB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2324810"/>
            <a:ext cx="2604464" cy="605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548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E0E980C-7F0C-23B9-B333-D538AF8793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B671B93-847A-9BD3-1AB6-9E08420FAD83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AA3A257-28BA-1934-91A6-3CAD177DE26D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F5AFA69B-8238-13FD-1790-EACE8091DEB5}"/>
              </a:ext>
            </a:extLst>
          </p:cNvPr>
          <p:cNvSpPr/>
          <p:nvPr/>
        </p:nvSpPr>
        <p:spPr>
          <a:xfrm>
            <a:off x="3388972" y="877577"/>
            <a:ext cx="5414039" cy="27314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 err="1"/>
              <a:t>Audio</a:t>
            </a:r>
            <a:r>
              <a:rPr lang="pt-PT" b="1" dirty="0"/>
              <a:t> </a:t>
            </a:r>
            <a:r>
              <a:rPr lang="pt-PT" b="1" dirty="0" err="1"/>
              <a:t>Amp</a:t>
            </a:r>
            <a:r>
              <a:rPr lang="pt-PT" b="1" dirty="0"/>
              <a:t> + AGC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FEF17006-096B-7C25-22D6-7EAA75AF38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5FA5744F-FEC4-89C4-C02F-533CCCECC3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20" name="Picture 19" descr="A close-up of a circuit board&#10;&#10;AI-generated content may be incorrect.">
            <a:hlinkClick r:id="rId4" action="ppaction://hlinksldjump"/>
            <a:extLst>
              <a:ext uri="{FF2B5EF4-FFF2-40B4-BE49-F238E27FC236}">
                <a16:creationId xmlns:a16="http://schemas.microsoft.com/office/drawing/2014/main" id="{B0E4D9D2-74B9-44A6-BCD8-B2244D5B38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66" y="2348469"/>
            <a:ext cx="11957050" cy="2161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50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FE6A24-B2F0-0D4F-CB53-F42AED969E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560F8F0-0C62-BFAF-EBEA-F6ADE28F9C46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797DE11-989A-69FF-E078-57F6D6159439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A7BABA4F-5BA2-74D9-452A-2D11D63E47D5}"/>
              </a:ext>
            </a:extLst>
          </p:cNvPr>
          <p:cNvSpPr/>
          <p:nvPr/>
        </p:nvSpPr>
        <p:spPr>
          <a:xfrm>
            <a:off x="3388974" y="5017959"/>
            <a:ext cx="5414039" cy="44269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BPF+TX/RX </a:t>
            </a:r>
            <a:r>
              <a:rPr lang="pt-PT" b="1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relays+Pre+ATT</a:t>
            </a:r>
            <a:endParaRPr lang="pt-PT" b="1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122EBA5-8923-16B8-4BD6-732E3DB053F2}"/>
              </a:ext>
            </a:extLst>
          </p:cNvPr>
          <p:cNvSpPr/>
          <p:nvPr/>
        </p:nvSpPr>
        <p:spPr>
          <a:xfrm>
            <a:off x="3388977" y="2418461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DDS-VFO+DDS-BFO+SSB-MOD+TX </a:t>
            </a:r>
            <a:r>
              <a:rPr lang="pt-PT" b="1" dirty="0" err="1"/>
              <a:t>Drv</a:t>
            </a:r>
            <a:endParaRPr lang="pt-PT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7FF4224-62C0-19A8-3288-7A2B76AC82BD}"/>
              </a:ext>
            </a:extLst>
          </p:cNvPr>
          <p:cNvSpPr/>
          <p:nvPr/>
        </p:nvSpPr>
        <p:spPr>
          <a:xfrm>
            <a:off x="3388976" y="3000042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 err="1"/>
              <a:t>Audio</a:t>
            </a:r>
            <a:r>
              <a:rPr lang="pt-PT" b="1" dirty="0"/>
              <a:t> </a:t>
            </a:r>
            <a:r>
              <a:rPr lang="pt-PT" b="1" dirty="0" err="1"/>
              <a:t>Amp</a:t>
            </a:r>
            <a:r>
              <a:rPr lang="pt-PT" b="1" dirty="0"/>
              <a:t> + AGC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A2DDDB-7CED-8602-FE19-3CA5C40F7C14}"/>
              </a:ext>
            </a:extLst>
          </p:cNvPr>
          <p:cNvSpPr/>
          <p:nvPr/>
        </p:nvSpPr>
        <p:spPr>
          <a:xfrm>
            <a:off x="3388980" y="1803708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RF </a:t>
            </a:r>
            <a:r>
              <a:rPr lang="pt-PT" b="1" dirty="0" err="1"/>
              <a:t>Front</a:t>
            </a:r>
            <a:r>
              <a:rPr lang="pt-PT" b="1" dirty="0"/>
              <a:t> </a:t>
            </a:r>
            <a:r>
              <a:rPr lang="pt-PT" b="1" dirty="0" err="1"/>
              <a:t>End</a:t>
            </a:r>
            <a:r>
              <a:rPr lang="pt-PT" b="1" dirty="0"/>
              <a:t> + FI + SSB Dem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96F4876-B865-43D7-7C6B-734725781F51}"/>
              </a:ext>
            </a:extLst>
          </p:cNvPr>
          <p:cNvSpPr/>
          <p:nvPr/>
        </p:nvSpPr>
        <p:spPr>
          <a:xfrm>
            <a:off x="3388974" y="4355366"/>
            <a:ext cx="5414039" cy="44270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TX PA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8463D69-C03B-248D-BDDD-A3AD874AEA03}"/>
              </a:ext>
            </a:extLst>
          </p:cNvPr>
          <p:cNvSpPr/>
          <p:nvPr/>
        </p:nvSpPr>
        <p:spPr>
          <a:xfrm>
            <a:off x="7375498" y="5633642"/>
            <a:ext cx="1005406" cy="65861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MIC PROC</a:t>
            </a:r>
          </a:p>
        </p:txBody>
      </p:sp>
      <p:sp>
        <p:nvSpPr>
          <p:cNvPr id="9" name="Rectangle 8">
            <a:hlinkClick r:id="rId2" action="ppaction://hlinksldjump"/>
            <a:extLst>
              <a:ext uri="{FF2B5EF4-FFF2-40B4-BE49-F238E27FC236}">
                <a16:creationId xmlns:a16="http://schemas.microsoft.com/office/drawing/2014/main" id="{5AC54AF0-643B-59E5-1ABE-AACF5DD83AA7}"/>
              </a:ext>
            </a:extLst>
          </p:cNvPr>
          <p:cNvSpPr/>
          <p:nvPr/>
        </p:nvSpPr>
        <p:spPr>
          <a:xfrm>
            <a:off x="3388975" y="3761359"/>
            <a:ext cx="5414039" cy="44270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PWR MNGR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997B6F-51FD-5A08-0F0A-78518C0A27F3}"/>
              </a:ext>
            </a:extLst>
          </p:cNvPr>
          <p:cNvSpPr/>
          <p:nvPr/>
        </p:nvSpPr>
        <p:spPr>
          <a:xfrm>
            <a:off x="5247382" y="999604"/>
            <a:ext cx="1697231" cy="65039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CPU VFO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86689D-14BE-9549-B818-5FB0FC236C2E}"/>
              </a:ext>
            </a:extLst>
          </p:cNvPr>
          <p:cNvSpPr/>
          <p:nvPr/>
        </p:nvSpPr>
        <p:spPr>
          <a:xfrm>
            <a:off x="5191460" y="5633643"/>
            <a:ext cx="1809065" cy="679376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CPU BFO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D28657-4351-5E0E-A6DD-12EE78D137DB}"/>
              </a:ext>
            </a:extLst>
          </p:cNvPr>
          <p:cNvSpPr/>
          <p:nvPr/>
        </p:nvSpPr>
        <p:spPr>
          <a:xfrm>
            <a:off x="3388974" y="5633634"/>
            <a:ext cx="1623780" cy="679375"/>
          </a:xfrm>
          <a:custGeom>
            <a:avLst/>
            <a:gdLst>
              <a:gd name="connsiteX0" fmla="*/ 0 w 1623780"/>
              <a:gd name="connsiteY0" fmla="*/ 0 h 679375"/>
              <a:gd name="connsiteX1" fmla="*/ 525022 w 1623780"/>
              <a:gd name="connsiteY1" fmla="*/ 0 h 679375"/>
              <a:gd name="connsiteX2" fmla="*/ 1066282 w 1623780"/>
              <a:gd name="connsiteY2" fmla="*/ 0 h 679375"/>
              <a:gd name="connsiteX3" fmla="*/ 1623780 w 1623780"/>
              <a:gd name="connsiteY3" fmla="*/ 0 h 679375"/>
              <a:gd name="connsiteX4" fmla="*/ 1623780 w 1623780"/>
              <a:gd name="connsiteY4" fmla="*/ 339688 h 679375"/>
              <a:gd name="connsiteX5" fmla="*/ 1623780 w 1623780"/>
              <a:gd name="connsiteY5" fmla="*/ 679375 h 679375"/>
              <a:gd name="connsiteX6" fmla="*/ 1082520 w 1623780"/>
              <a:gd name="connsiteY6" fmla="*/ 679375 h 679375"/>
              <a:gd name="connsiteX7" fmla="*/ 573736 w 1623780"/>
              <a:gd name="connsiteY7" fmla="*/ 679375 h 679375"/>
              <a:gd name="connsiteX8" fmla="*/ 0 w 1623780"/>
              <a:gd name="connsiteY8" fmla="*/ 679375 h 679375"/>
              <a:gd name="connsiteX9" fmla="*/ 0 w 1623780"/>
              <a:gd name="connsiteY9" fmla="*/ 346481 h 679375"/>
              <a:gd name="connsiteX10" fmla="*/ 0 w 1623780"/>
              <a:gd name="connsiteY10" fmla="*/ 0 h 679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23780" h="679375" fill="none" extrusionOk="0">
                <a:moveTo>
                  <a:pt x="0" y="0"/>
                </a:moveTo>
                <a:cubicBezTo>
                  <a:pt x="105970" y="-49459"/>
                  <a:pt x="404943" y="54110"/>
                  <a:pt x="525022" y="0"/>
                </a:cubicBezTo>
                <a:cubicBezTo>
                  <a:pt x="645101" y="-54110"/>
                  <a:pt x="913779" y="30721"/>
                  <a:pt x="1066282" y="0"/>
                </a:cubicBezTo>
                <a:cubicBezTo>
                  <a:pt x="1218785" y="-30721"/>
                  <a:pt x="1439266" y="7230"/>
                  <a:pt x="1623780" y="0"/>
                </a:cubicBezTo>
                <a:cubicBezTo>
                  <a:pt x="1632757" y="108778"/>
                  <a:pt x="1594635" y="224570"/>
                  <a:pt x="1623780" y="339688"/>
                </a:cubicBezTo>
                <a:cubicBezTo>
                  <a:pt x="1652925" y="454806"/>
                  <a:pt x="1606340" y="536157"/>
                  <a:pt x="1623780" y="679375"/>
                </a:cubicBezTo>
                <a:cubicBezTo>
                  <a:pt x="1425644" y="728526"/>
                  <a:pt x="1210318" y="650985"/>
                  <a:pt x="1082520" y="679375"/>
                </a:cubicBezTo>
                <a:cubicBezTo>
                  <a:pt x="954722" y="707765"/>
                  <a:pt x="766579" y="628075"/>
                  <a:pt x="573736" y="679375"/>
                </a:cubicBezTo>
                <a:cubicBezTo>
                  <a:pt x="380893" y="730675"/>
                  <a:pt x="170793" y="679088"/>
                  <a:pt x="0" y="679375"/>
                </a:cubicBezTo>
                <a:cubicBezTo>
                  <a:pt x="-30185" y="587432"/>
                  <a:pt x="25651" y="491710"/>
                  <a:pt x="0" y="346481"/>
                </a:cubicBezTo>
                <a:cubicBezTo>
                  <a:pt x="-25651" y="201252"/>
                  <a:pt x="26527" y="103341"/>
                  <a:pt x="0" y="0"/>
                </a:cubicBezTo>
                <a:close/>
              </a:path>
              <a:path w="1623780" h="679375" stroke="0" extrusionOk="0">
                <a:moveTo>
                  <a:pt x="0" y="0"/>
                </a:moveTo>
                <a:cubicBezTo>
                  <a:pt x="235950" y="-54784"/>
                  <a:pt x="375441" y="34758"/>
                  <a:pt x="525022" y="0"/>
                </a:cubicBezTo>
                <a:cubicBezTo>
                  <a:pt x="674603" y="-34758"/>
                  <a:pt x="895007" y="18047"/>
                  <a:pt x="1017569" y="0"/>
                </a:cubicBezTo>
                <a:cubicBezTo>
                  <a:pt x="1140131" y="-18047"/>
                  <a:pt x="1466126" y="9082"/>
                  <a:pt x="1623780" y="0"/>
                </a:cubicBezTo>
                <a:cubicBezTo>
                  <a:pt x="1639838" y="129830"/>
                  <a:pt x="1618315" y="226045"/>
                  <a:pt x="1623780" y="332894"/>
                </a:cubicBezTo>
                <a:cubicBezTo>
                  <a:pt x="1629245" y="439743"/>
                  <a:pt x="1617536" y="607632"/>
                  <a:pt x="1623780" y="679375"/>
                </a:cubicBezTo>
                <a:cubicBezTo>
                  <a:pt x="1416539" y="735770"/>
                  <a:pt x="1340468" y="653086"/>
                  <a:pt x="1114996" y="679375"/>
                </a:cubicBezTo>
                <a:cubicBezTo>
                  <a:pt x="889524" y="705664"/>
                  <a:pt x="825679" y="671757"/>
                  <a:pt x="606211" y="679375"/>
                </a:cubicBezTo>
                <a:cubicBezTo>
                  <a:pt x="386744" y="686993"/>
                  <a:pt x="284579" y="670053"/>
                  <a:pt x="0" y="679375"/>
                </a:cubicBezTo>
                <a:cubicBezTo>
                  <a:pt x="-23610" y="561140"/>
                  <a:pt x="23695" y="452680"/>
                  <a:pt x="0" y="360069"/>
                </a:cubicBezTo>
                <a:cubicBezTo>
                  <a:pt x="-23695" y="267458"/>
                  <a:pt x="28941" y="149967"/>
                  <a:pt x="0" y="0"/>
                </a:cubicBezTo>
                <a:close/>
              </a:path>
            </a:pathLst>
          </a:custGeom>
          <a:gradFill flip="none" rotWithShape="1">
            <a:gsLst>
              <a:gs pos="55000">
                <a:schemeClr val="accent6">
                  <a:tint val="66000"/>
                  <a:satMod val="160000"/>
                  <a:alpha val="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glow>
              <a:schemeClr val="accent1"/>
            </a:glow>
            <a:reflection stA="0" endPos="65000" dist="50800" dir="5400000" sy="-100000" algn="bl" rotWithShape="0"/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cmpd="sng">
                  <a:solidFill>
                    <a:schemeClr val="accent6">
                      <a:shade val="15000"/>
                    </a:schemeClr>
                  </a:solidFill>
                  <a:prstDash val="lgDash"/>
                </a:ln>
              </a:rPr>
              <a:t>S-meter + SWR meter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419C2476-025B-9F33-87A1-72926CDD34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ED07E629-4858-3141-903A-495AB6C3C0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7" name="Picture 16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15FE6187-B799-D5C3-C6CF-03747271A8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280" y="829339"/>
            <a:ext cx="1219423" cy="942153"/>
          </a:xfrm>
          <a:prstGeom prst="rect">
            <a:avLst/>
          </a:prstGeom>
        </p:spPr>
      </p:pic>
      <p:pic>
        <p:nvPicPr>
          <p:cNvPr id="16" name="Picture 15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560A91FA-19B2-A83F-07E7-590DC89824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1750294"/>
            <a:ext cx="2903001" cy="639571"/>
          </a:xfrm>
          <a:prstGeom prst="rect">
            <a:avLst/>
          </a:prstGeom>
        </p:spPr>
      </p:pic>
      <p:pic>
        <p:nvPicPr>
          <p:cNvPr id="18" name="Picture 17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FEF8C5AD-028B-E28D-9B13-7AD1AF238CB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2418461"/>
            <a:ext cx="2903001" cy="675232"/>
          </a:xfrm>
          <a:prstGeom prst="rect">
            <a:avLst/>
          </a:prstGeom>
        </p:spPr>
      </p:pic>
      <p:pic>
        <p:nvPicPr>
          <p:cNvPr id="20" name="Picture 19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D5199D0D-D0BA-D72B-139B-631464E92B4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3143495"/>
            <a:ext cx="2888198" cy="52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418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93CF45-F291-65F7-B702-D044405D91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3E27BF9-84D8-2052-203F-AFA8FED9331A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8FA6B44-FCB3-5657-4EA4-A54634B7FC6B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9C7A3606-A061-A0B4-9315-1B9B298E8E7E}"/>
              </a:ext>
            </a:extLst>
          </p:cNvPr>
          <p:cNvSpPr/>
          <p:nvPr/>
        </p:nvSpPr>
        <p:spPr>
          <a:xfrm>
            <a:off x="3388972" y="871022"/>
            <a:ext cx="5414039" cy="27035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PWR MNGR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F3C97BDE-32BE-CAD3-C2E6-FEED646AFB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47DCF7B6-8E70-F024-23CD-79B9BE777D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21" name="Picture 20" descr="A close up of a machine&#10;&#10;AI-generated content may be incorrect.">
            <a:hlinkClick r:id="rId4" action="ppaction://hlinksldjump"/>
            <a:extLst>
              <a:ext uri="{FF2B5EF4-FFF2-40B4-BE49-F238E27FC236}">
                <a16:creationId xmlns:a16="http://schemas.microsoft.com/office/drawing/2014/main" id="{724E6824-5959-2CB4-BFDB-9A77A14C55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680" y="2053317"/>
            <a:ext cx="11880622" cy="2520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824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9E633E-096A-F9B7-040C-0D0DE363F0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47E3DAA-4133-BBC9-A37E-05F1767783E8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3D37121-85C8-930C-F839-B99EF84B4C25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12F94C4D-C8AD-D51F-6610-A9EB560A7CF0}"/>
              </a:ext>
            </a:extLst>
          </p:cNvPr>
          <p:cNvSpPr/>
          <p:nvPr/>
        </p:nvSpPr>
        <p:spPr>
          <a:xfrm>
            <a:off x="3388974" y="5017959"/>
            <a:ext cx="5414039" cy="44269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BPF+TX/RX </a:t>
            </a:r>
            <a:r>
              <a:rPr lang="pt-PT" b="1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relays+Pre+ATT</a:t>
            </a:r>
            <a:endParaRPr lang="pt-PT" b="1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A3E325-184D-4451-56D8-BE36687FBB52}"/>
              </a:ext>
            </a:extLst>
          </p:cNvPr>
          <p:cNvSpPr/>
          <p:nvPr/>
        </p:nvSpPr>
        <p:spPr>
          <a:xfrm>
            <a:off x="3388977" y="2418461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DDS-VFO+DDS-BFO+SSB-MOD+TX </a:t>
            </a:r>
            <a:r>
              <a:rPr lang="pt-PT" b="1" dirty="0" err="1"/>
              <a:t>Drv</a:t>
            </a:r>
            <a:endParaRPr lang="pt-PT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2F00932-91A4-5C6A-0038-0B5E3CC9D936}"/>
              </a:ext>
            </a:extLst>
          </p:cNvPr>
          <p:cNvSpPr/>
          <p:nvPr/>
        </p:nvSpPr>
        <p:spPr>
          <a:xfrm>
            <a:off x="3388976" y="3000042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 err="1"/>
              <a:t>Audio</a:t>
            </a:r>
            <a:r>
              <a:rPr lang="pt-PT" b="1" dirty="0"/>
              <a:t> </a:t>
            </a:r>
            <a:r>
              <a:rPr lang="pt-PT" b="1" dirty="0" err="1"/>
              <a:t>Amp</a:t>
            </a:r>
            <a:r>
              <a:rPr lang="pt-PT" b="1" dirty="0"/>
              <a:t> + AGC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62E8DF7-24B6-659D-95E7-BBC1C3872B54}"/>
              </a:ext>
            </a:extLst>
          </p:cNvPr>
          <p:cNvSpPr/>
          <p:nvPr/>
        </p:nvSpPr>
        <p:spPr>
          <a:xfrm>
            <a:off x="3388980" y="1803708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RF </a:t>
            </a:r>
            <a:r>
              <a:rPr lang="pt-PT" b="1" dirty="0" err="1"/>
              <a:t>Front</a:t>
            </a:r>
            <a:r>
              <a:rPr lang="pt-PT" b="1" dirty="0"/>
              <a:t> </a:t>
            </a:r>
            <a:r>
              <a:rPr lang="pt-PT" b="1" dirty="0" err="1"/>
              <a:t>End</a:t>
            </a:r>
            <a:r>
              <a:rPr lang="pt-PT" b="1" dirty="0"/>
              <a:t> + FI + SSB Dem</a:t>
            </a:r>
          </a:p>
        </p:txBody>
      </p:sp>
      <p:sp>
        <p:nvSpPr>
          <p:cNvPr id="6" name="Rectangle 5">
            <a:hlinkClick r:id="rId2" action="ppaction://hlinksldjump"/>
            <a:extLst>
              <a:ext uri="{FF2B5EF4-FFF2-40B4-BE49-F238E27FC236}">
                <a16:creationId xmlns:a16="http://schemas.microsoft.com/office/drawing/2014/main" id="{F6FC8AD7-91E4-5B86-C150-5DF97D7B7109}"/>
              </a:ext>
            </a:extLst>
          </p:cNvPr>
          <p:cNvSpPr/>
          <p:nvPr/>
        </p:nvSpPr>
        <p:spPr>
          <a:xfrm>
            <a:off x="3388974" y="4355366"/>
            <a:ext cx="5414039" cy="44270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TX PA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D575631-556D-1932-9402-A752C861E7EF}"/>
              </a:ext>
            </a:extLst>
          </p:cNvPr>
          <p:cNvSpPr/>
          <p:nvPr/>
        </p:nvSpPr>
        <p:spPr>
          <a:xfrm>
            <a:off x="7375498" y="5633642"/>
            <a:ext cx="1005406" cy="65861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MIC PROC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7BDBD2C-1CD7-2FF2-5D7D-0D83EE312503}"/>
              </a:ext>
            </a:extLst>
          </p:cNvPr>
          <p:cNvSpPr/>
          <p:nvPr/>
        </p:nvSpPr>
        <p:spPr>
          <a:xfrm>
            <a:off x="3388975" y="3761359"/>
            <a:ext cx="5414039" cy="44270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PWR MNGR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47E0800-BBD3-9D63-4644-4426329D45BD}"/>
              </a:ext>
            </a:extLst>
          </p:cNvPr>
          <p:cNvSpPr/>
          <p:nvPr/>
        </p:nvSpPr>
        <p:spPr>
          <a:xfrm>
            <a:off x="5247382" y="999604"/>
            <a:ext cx="1697231" cy="65039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CPU VFO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D92ED6-30A4-E61A-0B36-E1F70BA682CC}"/>
              </a:ext>
            </a:extLst>
          </p:cNvPr>
          <p:cNvSpPr/>
          <p:nvPr/>
        </p:nvSpPr>
        <p:spPr>
          <a:xfrm>
            <a:off x="5191460" y="5633643"/>
            <a:ext cx="1809065" cy="679376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CPU BFO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60E6EB-A15A-50B8-EA36-5DEE6F9125AC}"/>
              </a:ext>
            </a:extLst>
          </p:cNvPr>
          <p:cNvSpPr/>
          <p:nvPr/>
        </p:nvSpPr>
        <p:spPr>
          <a:xfrm>
            <a:off x="3388974" y="5633634"/>
            <a:ext cx="1623780" cy="679375"/>
          </a:xfrm>
          <a:custGeom>
            <a:avLst/>
            <a:gdLst>
              <a:gd name="connsiteX0" fmla="*/ 0 w 1623780"/>
              <a:gd name="connsiteY0" fmla="*/ 0 h 679375"/>
              <a:gd name="connsiteX1" fmla="*/ 525022 w 1623780"/>
              <a:gd name="connsiteY1" fmla="*/ 0 h 679375"/>
              <a:gd name="connsiteX2" fmla="*/ 1066282 w 1623780"/>
              <a:gd name="connsiteY2" fmla="*/ 0 h 679375"/>
              <a:gd name="connsiteX3" fmla="*/ 1623780 w 1623780"/>
              <a:gd name="connsiteY3" fmla="*/ 0 h 679375"/>
              <a:gd name="connsiteX4" fmla="*/ 1623780 w 1623780"/>
              <a:gd name="connsiteY4" fmla="*/ 339688 h 679375"/>
              <a:gd name="connsiteX5" fmla="*/ 1623780 w 1623780"/>
              <a:gd name="connsiteY5" fmla="*/ 679375 h 679375"/>
              <a:gd name="connsiteX6" fmla="*/ 1082520 w 1623780"/>
              <a:gd name="connsiteY6" fmla="*/ 679375 h 679375"/>
              <a:gd name="connsiteX7" fmla="*/ 573736 w 1623780"/>
              <a:gd name="connsiteY7" fmla="*/ 679375 h 679375"/>
              <a:gd name="connsiteX8" fmla="*/ 0 w 1623780"/>
              <a:gd name="connsiteY8" fmla="*/ 679375 h 679375"/>
              <a:gd name="connsiteX9" fmla="*/ 0 w 1623780"/>
              <a:gd name="connsiteY9" fmla="*/ 346481 h 679375"/>
              <a:gd name="connsiteX10" fmla="*/ 0 w 1623780"/>
              <a:gd name="connsiteY10" fmla="*/ 0 h 679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23780" h="679375" fill="none" extrusionOk="0">
                <a:moveTo>
                  <a:pt x="0" y="0"/>
                </a:moveTo>
                <a:cubicBezTo>
                  <a:pt x="105970" y="-49459"/>
                  <a:pt x="404943" y="54110"/>
                  <a:pt x="525022" y="0"/>
                </a:cubicBezTo>
                <a:cubicBezTo>
                  <a:pt x="645101" y="-54110"/>
                  <a:pt x="913779" y="30721"/>
                  <a:pt x="1066282" y="0"/>
                </a:cubicBezTo>
                <a:cubicBezTo>
                  <a:pt x="1218785" y="-30721"/>
                  <a:pt x="1439266" y="7230"/>
                  <a:pt x="1623780" y="0"/>
                </a:cubicBezTo>
                <a:cubicBezTo>
                  <a:pt x="1632757" y="108778"/>
                  <a:pt x="1594635" y="224570"/>
                  <a:pt x="1623780" y="339688"/>
                </a:cubicBezTo>
                <a:cubicBezTo>
                  <a:pt x="1652925" y="454806"/>
                  <a:pt x="1606340" y="536157"/>
                  <a:pt x="1623780" y="679375"/>
                </a:cubicBezTo>
                <a:cubicBezTo>
                  <a:pt x="1425644" y="728526"/>
                  <a:pt x="1210318" y="650985"/>
                  <a:pt x="1082520" y="679375"/>
                </a:cubicBezTo>
                <a:cubicBezTo>
                  <a:pt x="954722" y="707765"/>
                  <a:pt x="766579" y="628075"/>
                  <a:pt x="573736" y="679375"/>
                </a:cubicBezTo>
                <a:cubicBezTo>
                  <a:pt x="380893" y="730675"/>
                  <a:pt x="170793" y="679088"/>
                  <a:pt x="0" y="679375"/>
                </a:cubicBezTo>
                <a:cubicBezTo>
                  <a:pt x="-30185" y="587432"/>
                  <a:pt x="25651" y="491710"/>
                  <a:pt x="0" y="346481"/>
                </a:cubicBezTo>
                <a:cubicBezTo>
                  <a:pt x="-25651" y="201252"/>
                  <a:pt x="26527" y="103341"/>
                  <a:pt x="0" y="0"/>
                </a:cubicBezTo>
                <a:close/>
              </a:path>
              <a:path w="1623780" h="679375" stroke="0" extrusionOk="0">
                <a:moveTo>
                  <a:pt x="0" y="0"/>
                </a:moveTo>
                <a:cubicBezTo>
                  <a:pt x="235950" y="-54784"/>
                  <a:pt x="375441" y="34758"/>
                  <a:pt x="525022" y="0"/>
                </a:cubicBezTo>
                <a:cubicBezTo>
                  <a:pt x="674603" y="-34758"/>
                  <a:pt x="895007" y="18047"/>
                  <a:pt x="1017569" y="0"/>
                </a:cubicBezTo>
                <a:cubicBezTo>
                  <a:pt x="1140131" y="-18047"/>
                  <a:pt x="1466126" y="9082"/>
                  <a:pt x="1623780" y="0"/>
                </a:cubicBezTo>
                <a:cubicBezTo>
                  <a:pt x="1639838" y="129830"/>
                  <a:pt x="1618315" y="226045"/>
                  <a:pt x="1623780" y="332894"/>
                </a:cubicBezTo>
                <a:cubicBezTo>
                  <a:pt x="1629245" y="439743"/>
                  <a:pt x="1617536" y="607632"/>
                  <a:pt x="1623780" y="679375"/>
                </a:cubicBezTo>
                <a:cubicBezTo>
                  <a:pt x="1416539" y="735770"/>
                  <a:pt x="1340468" y="653086"/>
                  <a:pt x="1114996" y="679375"/>
                </a:cubicBezTo>
                <a:cubicBezTo>
                  <a:pt x="889524" y="705664"/>
                  <a:pt x="825679" y="671757"/>
                  <a:pt x="606211" y="679375"/>
                </a:cubicBezTo>
                <a:cubicBezTo>
                  <a:pt x="386744" y="686993"/>
                  <a:pt x="284579" y="670053"/>
                  <a:pt x="0" y="679375"/>
                </a:cubicBezTo>
                <a:cubicBezTo>
                  <a:pt x="-23610" y="561140"/>
                  <a:pt x="23695" y="452680"/>
                  <a:pt x="0" y="360069"/>
                </a:cubicBezTo>
                <a:cubicBezTo>
                  <a:pt x="-23695" y="267458"/>
                  <a:pt x="28941" y="149967"/>
                  <a:pt x="0" y="0"/>
                </a:cubicBezTo>
                <a:close/>
              </a:path>
            </a:pathLst>
          </a:custGeom>
          <a:gradFill flip="none" rotWithShape="1">
            <a:gsLst>
              <a:gs pos="55000">
                <a:schemeClr val="accent6">
                  <a:tint val="66000"/>
                  <a:satMod val="160000"/>
                  <a:alpha val="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glow>
              <a:schemeClr val="accent1"/>
            </a:glow>
            <a:reflection stA="0" endPos="65000" dist="50800" dir="5400000" sy="-100000" algn="bl" rotWithShape="0"/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cmpd="sng">
                  <a:solidFill>
                    <a:schemeClr val="accent6">
                      <a:shade val="15000"/>
                    </a:schemeClr>
                  </a:solidFill>
                  <a:prstDash val="lgDash"/>
                </a:ln>
              </a:rPr>
              <a:t>S-meter + SWR meter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534EAB01-0FAA-FF13-BE73-53FA5BE839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705E2D62-5610-D1A9-2970-B8D989694E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7" name="Picture 16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B60E9E9A-DAC4-F529-D75C-5614B9ED47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280" y="829339"/>
            <a:ext cx="1219423" cy="942153"/>
          </a:xfrm>
          <a:prstGeom prst="rect">
            <a:avLst/>
          </a:prstGeom>
        </p:spPr>
      </p:pic>
      <p:pic>
        <p:nvPicPr>
          <p:cNvPr id="16" name="Picture 15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49F274E4-29E9-016D-C64C-DC80DB5B077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1750294"/>
            <a:ext cx="2903001" cy="639571"/>
          </a:xfrm>
          <a:prstGeom prst="rect">
            <a:avLst/>
          </a:prstGeom>
        </p:spPr>
      </p:pic>
      <p:pic>
        <p:nvPicPr>
          <p:cNvPr id="18" name="Picture 17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04E00C4A-9E0E-9992-8723-8C810F8F0D8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2418461"/>
            <a:ext cx="2903001" cy="675232"/>
          </a:xfrm>
          <a:prstGeom prst="rect">
            <a:avLst/>
          </a:prstGeom>
        </p:spPr>
      </p:pic>
      <p:pic>
        <p:nvPicPr>
          <p:cNvPr id="20" name="Picture 19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47317BD1-4526-2733-A7BB-7CAF30A377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3143495"/>
            <a:ext cx="2888198" cy="522000"/>
          </a:xfrm>
          <a:prstGeom prst="rect">
            <a:avLst/>
          </a:prstGeom>
        </p:spPr>
      </p:pic>
      <p:pic>
        <p:nvPicPr>
          <p:cNvPr id="21" name="Picture 20" descr="A close up of a machine&#10;&#10;AI-generated content may be incorrect.">
            <a:extLst>
              <a:ext uri="{FF2B5EF4-FFF2-40B4-BE49-F238E27FC236}">
                <a16:creationId xmlns:a16="http://schemas.microsoft.com/office/drawing/2014/main" id="{8A303AF4-D495-9A23-FDF3-26A1FC77511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3687747"/>
            <a:ext cx="2903002" cy="615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87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BEACDB-E73D-ECA3-ACA2-D18BE37D2F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E78B582-111F-D445-652C-706D0FC66661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C58C9AB-BCA6-B470-C758-572933E4F84F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612F8FCA-5769-E655-884F-8C31EDBA2E30}"/>
              </a:ext>
            </a:extLst>
          </p:cNvPr>
          <p:cNvSpPr/>
          <p:nvPr/>
        </p:nvSpPr>
        <p:spPr>
          <a:xfrm>
            <a:off x="3388974" y="844127"/>
            <a:ext cx="5414039" cy="24537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TX PA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5613F3B8-D680-BA14-D63F-42A44CF14E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88EF561D-7958-AE96-2E7D-D6B427BF10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22" name="Picture 21" descr="A close up of a circuit board&#10;&#10;AI-generated content may be incorrect.">
            <a:hlinkClick r:id="rId4" action="ppaction://hlinksldjump"/>
            <a:extLst>
              <a:ext uri="{FF2B5EF4-FFF2-40B4-BE49-F238E27FC236}">
                <a16:creationId xmlns:a16="http://schemas.microsoft.com/office/drawing/2014/main" id="{AF6558A0-E0F2-D28A-79AE-A812D18E46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334" y="2183742"/>
            <a:ext cx="11729318" cy="2490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10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EB434E-9D7C-D865-80C9-0F960F9DC8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CD64FF8-2C80-0569-9DAF-C1E7E8065BDD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C452866-9D8A-D3D8-482B-8CC686F74674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hlinkClick r:id="rId2" action="ppaction://hlinksldjump"/>
            <a:extLst>
              <a:ext uri="{FF2B5EF4-FFF2-40B4-BE49-F238E27FC236}">
                <a16:creationId xmlns:a16="http://schemas.microsoft.com/office/drawing/2014/main" id="{50561639-0049-1EA7-827B-CFA6B87B8544}"/>
              </a:ext>
            </a:extLst>
          </p:cNvPr>
          <p:cNvSpPr/>
          <p:nvPr/>
        </p:nvSpPr>
        <p:spPr>
          <a:xfrm>
            <a:off x="3388974" y="5017959"/>
            <a:ext cx="5414039" cy="44269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BPF+TX/RX </a:t>
            </a:r>
            <a:r>
              <a:rPr lang="pt-PT" b="1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relays+Pre+ATT</a:t>
            </a:r>
            <a:endParaRPr lang="pt-PT" b="1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C5FDCE3-53B3-22F2-07F3-D622DE6B63E0}"/>
              </a:ext>
            </a:extLst>
          </p:cNvPr>
          <p:cNvSpPr/>
          <p:nvPr/>
        </p:nvSpPr>
        <p:spPr>
          <a:xfrm>
            <a:off x="3388977" y="2418461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DDS-VFO+DDS-BFO+SSB-MOD+TX </a:t>
            </a:r>
            <a:r>
              <a:rPr lang="pt-PT" b="1" dirty="0" err="1"/>
              <a:t>Drv</a:t>
            </a:r>
            <a:endParaRPr lang="pt-PT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C3282AC-19F6-8D36-F21A-AED679F669BB}"/>
              </a:ext>
            </a:extLst>
          </p:cNvPr>
          <p:cNvSpPr/>
          <p:nvPr/>
        </p:nvSpPr>
        <p:spPr>
          <a:xfrm>
            <a:off x="3388976" y="3000042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 err="1"/>
              <a:t>Audio</a:t>
            </a:r>
            <a:r>
              <a:rPr lang="pt-PT" b="1" dirty="0"/>
              <a:t> </a:t>
            </a:r>
            <a:r>
              <a:rPr lang="pt-PT" b="1" dirty="0" err="1"/>
              <a:t>Amp</a:t>
            </a:r>
            <a:r>
              <a:rPr lang="pt-PT" b="1" dirty="0"/>
              <a:t> + AGC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EC9B3D5-BA7E-1E04-14C3-AE91C5EB6043}"/>
              </a:ext>
            </a:extLst>
          </p:cNvPr>
          <p:cNvSpPr/>
          <p:nvPr/>
        </p:nvSpPr>
        <p:spPr>
          <a:xfrm>
            <a:off x="3388980" y="1803708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RF </a:t>
            </a:r>
            <a:r>
              <a:rPr lang="pt-PT" b="1" dirty="0" err="1"/>
              <a:t>Front</a:t>
            </a:r>
            <a:r>
              <a:rPr lang="pt-PT" b="1" dirty="0"/>
              <a:t> </a:t>
            </a:r>
            <a:r>
              <a:rPr lang="pt-PT" b="1" dirty="0" err="1"/>
              <a:t>End</a:t>
            </a:r>
            <a:r>
              <a:rPr lang="pt-PT" b="1" dirty="0"/>
              <a:t> + FI + SSB Dem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FE8D50C-6673-18D7-916A-B6F95A7BA9F2}"/>
              </a:ext>
            </a:extLst>
          </p:cNvPr>
          <p:cNvSpPr/>
          <p:nvPr/>
        </p:nvSpPr>
        <p:spPr>
          <a:xfrm>
            <a:off x="3388974" y="4355366"/>
            <a:ext cx="5414039" cy="44270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TX PA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3476054-4125-18F9-465C-3B3CAE80DF69}"/>
              </a:ext>
            </a:extLst>
          </p:cNvPr>
          <p:cNvSpPr/>
          <p:nvPr/>
        </p:nvSpPr>
        <p:spPr>
          <a:xfrm>
            <a:off x="7375498" y="5633642"/>
            <a:ext cx="1005406" cy="65861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MIC PROC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55E57A2-DD25-4E96-B8C8-89E4FE51E9E2}"/>
              </a:ext>
            </a:extLst>
          </p:cNvPr>
          <p:cNvSpPr/>
          <p:nvPr/>
        </p:nvSpPr>
        <p:spPr>
          <a:xfrm>
            <a:off x="3388975" y="3761359"/>
            <a:ext cx="5414039" cy="44270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PWR MNGR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6081230-B768-F32B-099E-9F494A6AD887}"/>
              </a:ext>
            </a:extLst>
          </p:cNvPr>
          <p:cNvSpPr/>
          <p:nvPr/>
        </p:nvSpPr>
        <p:spPr>
          <a:xfrm>
            <a:off x="5247382" y="999604"/>
            <a:ext cx="1697231" cy="65039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CPU VFO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84D515-0225-034B-70CF-0DC43BEFAA7A}"/>
              </a:ext>
            </a:extLst>
          </p:cNvPr>
          <p:cNvSpPr/>
          <p:nvPr/>
        </p:nvSpPr>
        <p:spPr>
          <a:xfrm>
            <a:off x="5191460" y="5633643"/>
            <a:ext cx="1809065" cy="679376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CPU BFO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7DEFA1-2395-639E-3ADF-22EA9044AE6F}"/>
              </a:ext>
            </a:extLst>
          </p:cNvPr>
          <p:cNvSpPr/>
          <p:nvPr/>
        </p:nvSpPr>
        <p:spPr>
          <a:xfrm>
            <a:off x="3388974" y="5633634"/>
            <a:ext cx="1623780" cy="679375"/>
          </a:xfrm>
          <a:custGeom>
            <a:avLst/>
            <a:gdLst>
              <a:gd name="connsiteX0" fmla="*/ 0 w 1623780"/>
              <a:gd name="connsiteY0" fmla="*/ 0 h 679375"/>
              <a:gd name="connsiteX1" fmla="*/ 525022 w 1623780"/>
              <a:gd name="connsiteY1" fmla="*/ 0 h 679375"/>
              <a:gd name="connsiteX2" fmla="*/ 1066282 w 1623780"/>
              <a:gd name="connsiteY2" fmla="*/ 0 h 679375"/>
              <a:gd name="connsiteX3" fmla="*/ 1623780 w 1623780"/>
              <a:gd name="connsiteY3" fmla="*/ 0 h 679375"/>
              <a:gd name="connsiteX4" fmla="*/ 1623780 w 1623780"/>
              <a:gd name="connsiteY4" fmla="*/ 339688 h 679375"/>
              <a:gd name="connsiteX5" fmla="*/ 1623780 w 1623780"/>
              <a:gd name="connsiteY5" fmla="*/ 679375 h 679375"/>
              <a:gd name="connsiteX6" fmla="*/ 1082520 w 1623780"/>
              <a:gd name="connsiteY6" fmla="*/ 679375 h 679375"/>
              <a:gd name="connsiteX7" fmla="*/ 573736 w 1623780"/>
              <a:gd name="connsiteY7" fmla="*/ 679375 h 679375"/>
              <a:gd name="connsiteX8" fmla="*/ 0 w 1623780"/>
              <a:gd name="connsiteY8" fmla="*/ 679375 h 679375"/>
              <a:gd name="connsiteX9" fmla="*/ 0 w 1623780"/>
              <a:gd name="connsiteY9" fmla="*/ 346481 h 679375"/>
              <a:gd name="connsiteX10" fmla="*/ 0 w 1623780"/>
              <a:gd name="connsiteY10" fmla="*/ 0 h 679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23780" h="679375" fill="none" extrusionOk="0">
                <a:moveTo>
                  <a:pt x="0" y="0"/>
                </a:moveTo>
                <a:cubicBezTo>
                  <a:pt x="105970" y="-49459"/>
                  <a:pt x="404943" y="54110"/>
                  <a:pt x="525022" y="0"/>
                </a:cubicBezTo>
                <a:cubicBezTo>
                  <a:pt x="645101" y="-54110"/>
                  <a:pt x="913779" y="30721"/>
                  <a:pt x="1066282" y="0"/>
                </a:cubicBezTo>
                <a:cubicBezTo>
                  <a:pt x="1218785" y="-30721"/>
                  <a:pt x="1439266" y="7230"/>
                  <a:pt x="1623780" y="0"/>
                </a:cubicBezTo>
                <a:cubicBezTo>
                  <a:pt x="1632757" y="108778"/>
                  <a:pt x="1594635" y="224570"/>
                  <a:pt x="1623780" y="339688"/>
                </a:cubicBezTo>
                <a:cubicBezTo>
                  <a:pt x="1652925" y="454806"/>
                  <a:pt x="1606340" y="536157"/>
                  <a:pt x="1623780" y="679375"/>
                </a:cubicBezTo>
                <a:cubicBezTo>
                  <a:pt x="1425644" y="728526"/>
                  <a:pt x="1210318" y="650985"/>
                  <a:pt x="1082520" y="679375"/>
                </a:cubicBezTo>
                <a:cubicBezTo>
                  <a:pt x="954722" y="707765"/>
                  <a:pt x="766579" y="628075"/>
                  <a:pt x="573736" y="679375"/>
                </a:cubicBezTo>
                <a:cubicBezTo>
                  <a:pt x="380893" y="730675"/>
                  <a:pt x="170793" y="679088"/>
                  <a:pt x="0" y="679375"/>
                </a:cubicBezTo>
                <a:cubicBezTo>
                  <a:pt x="-30185" y="587432"/>
                  <a:pt x="25651" y="491710"/>
                  <a:pt x="0" y="346481"/>
                </a:cubicBezTo>
                <a:cubicBezTo>
                  <a:pt x="-25651" y="201252"/>
                  <a:pt x="26527" y="103341"/>
                  <a:pt x="0" y="0"/>
                </a:cubicBezTo>
                <a:close/>
              </a:path>
              <a:path w="1623780" h="679375" stroke="0" extrusionOk="0">
                <a:moveTo>
                  <a:pt x="0" y="0"/>
                </a:moveTo>
                <a:cubicBezTo>
                  <a:pt x="235950" y="-54784"/>
                  <a:pt x="375441" y="34758"/>
                  <a:pt x="525022" y="0"/>
                </a:cubicBezTo>
                <a:cubicBezTo>
                  <a:pt x="674603" y="-34758"/>
                  <a:pt x="895007" y="18047"/>
                  <a:pt x="1017569" y="0"/>
                </a:cubicBezTo>
                <a:cubicBezTo>
                  <a:pt x="1140131" y="-18047"/>
                  <a:pt x="1466126" y="9082"/>
                  <a:pt x="1623780" y="0"/>
                </a:cubicBezTo>
                <a:cubicBezTo>
                  <a:pt x="1639838" y="129830"/>
                  <a:pt x="1618315" y="226045"/>
                  <a:pt x="1623780" y="332894"/>
                </a:cubicBezTo>
                <a:cubicBezTo>
                  <a:pt x="1629245" y="439743"/>
                  <a:pt x="1617536" y="607632"/>
                  <a:pt x="1623780" y="679375"/>
                </a:cubicBezTo>
                <a:cubicBezTo>
                  <a:pt x="1416539" y="735770"/>
                  <a:pt x="1340468" y="653086"/>
                  <a:pt x="1114996" y="679375"/>
                </a:cubicBezTo>
                <a:cubicBezTo>
                  <a:pt x="889524" y="705664"/>
                  <a:pt x="825679" y="671757"/>
                  <a:pt x="606211" y="679375"/>
                </a:cubicBezTo>
                <a:cubicBezTo>
                  <a:pt x="386744" y="686993"/>
                  <a:pt x="284579" y="670053"/>
                  <a:pt x="0" y="679375"/>
                </a:cubicBezTo>
                <a:cubicBezTo>
                  <a:pt x="-23610" y="561140"/>
                  <a:pt x="23695" y="452680"/>
                  <a:pt x="0" y="360069"/>
                </a:cubicBezTo>
                <a:cubicBezTo>
                  <a:pt x="-23695" y="267458"/>
                  <a:pt x="28941" y="149967"/>
                  <a:pt x="0" y="0"/>
                </a:cubicBezTo>
                <a:close/>
              </a:path>
            </a:pathLst>
          </a:custGeom>
          <a:gradFill flip="none" rotWithShape="1">
            <a:gsLst>
              <a:gs pos="55000">
                <a:schemeClr val="accent6">
                  <a:tint val="66000"/>
                  <a:satMod val="160000"/>
                  <a:alpha val="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glow>
              <a:schemeClr val="accent1"/>
            </a:glow>
            <a:reflection stA="0" endPos="65000" dist="50800" dir="5400000" sy="-100000" algn="bl" rotWithShape="0"/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cmpd="sng">
                  <a:solidFill>
                    <a:schemeClr val="accent6">
                      <a:shade val="15000"/>
                    </a:schemeClr>
                  </a:solidFill>
                  <a:prstDash val="lgDash"/>
                </a:ln>
              </a:rPr>
              <a:t>S-meter + SWR meter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7126C71A-7F6F-ECBD-471C-7BF3EB8E04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A1460DC7-134A-9671-5534-629311513E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7" name="Picture 16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DD9CE429-F6E4-A478-7BC9-1CBE712E36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280" y="829339"/>
            <a:ext cx="1219423" cy="942153"/>
          </a:xfrm>
          <a:prstGeom prst="rect">
            <a:avLst/>
          </a:prstGeom>
        </p:spPr>
      </p:pic>
      <p:pic>
        <p:nvPicPr>
          <p:cNvPr id="16" name="Picture 15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ED8AED08-7906-E541-A680-82B4DCE9E61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1750294"/>
            <a:ext cx="2903001" cy="639571"/>
          </a:xfrm>
          <a:prstGeom prst="rect">
            <a:avLst/>
          </a:prstGeom>
        </p:spPr>
      </p:pic>
      <p:pic>
        <p:nvPicPr>
          <p:cNvPr id="18" name="Picture 17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F994D2AC-7EE2-42C3-0B5B-FD52CAC4EDB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2418461"/>
            <a:ext cx="2903001" cy="675232"/>
          </a:xfrm>
          <a:prstGeom prst="rect">
            <a:avLst/>
          </a:prstGeom>
        </p:spPr>
      </p:pic>
      <p:pic>
        <p:nvPicPr>
          <p:cNvPr id="20" name="Picture 19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DFBE4B2D-81A8-54AA-70B4-5EBB66565CD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3143495"/>
            <a:ext cx="2888198" cy="522000"/>
          </a:xfrm>
          <a:prstGeom prst="rect">
            <a:avLst/>
          </a:prstGeom>
        </p:spPr>
      </p:pic>
      <p:pic>
        <p:nvPicPr>
          <p:cNvPr id="21" name="Picture 20" descr="A close up of a machine&#10;&#10;AI-generated content may be incorrect.">
            <a:extLst>
              <a:ext uri="{FF2B5EF4-FFF2-40B4-BE49-F238E27FC236}">
                <a16:creationId xmlns:a16="http://schemas.microsoft.com/office/drawing/2014/main" id="{804772CC-94F7-1BEA-C3E6-26F2E2926F1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3687747"/>
            <a:ext cx="2903002" cy="615994"/>
          </a:xfrm>
          <a:prstGeom prst="rect">
            <a:avLst/>
          </a:prstGeom>
        </p:spPr>
      </p:pic>
      <p:pic>
        <p:nvPicPr>
          <p:cNvPr id="22" name="Picture 21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EFC2D065-AC86-6B56-F2CE-611ADB0FCDE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4348783"/>
            <a:ext cx="2888198" cy="613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888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EB6A0A9-9938-2DA0-A4DE-9879CAEBDE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FF89BFB-EC13-CBB1-6D71-A5B93FDCD028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1C5199A-259A-7D26-D685-5C20DAAB7AA4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6CF147EE-15D3-612B-6885-63057ACBB78E}"/>
              </a:ext>
            </a:extLst>
          </p:cNvPr>
          <p:cNvSpPr/>
          <p:nvPr/>
        </p:nvSpPr>
        <p:spPr>
          <a:xfrm>
            <a:off x="3388971" y="860753"/>
            <a:ext cx="5414039" cy="28711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BPF+TX/RX </a:t>
            </a:r>
            <a:r>
              <a:rPr lang="pt-PT" b="1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relays+Pre+ATT</a:t>
            </a:r>
            <a:endParaRPr lang="pt-PT" b="1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F6E7170F-E3CA-E8C1-5210-51BEE164A4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F32A3983-79CA-05D7-0A2D-22BC711B34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23" name="Picture 22" descr="A circuit board with different components&#10;&#10;AI-generated content may be incorrect.">
            <a:hlinkClick r:id="rId4" action="ppaction://hlinksldjump"/>
            <a:extLst>
              <a:ext uri="{FF2B5EF4-FFF2-40B4-BE49-F238E27FC236}">
                <a16:creationId xmlns:a16="http://schemas.microsoft.com/office/drawing/2014/main" id="{252FA9FE-3C30-EE19-E001-4E58E7CA47A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017" y="2082692"/>
            <a:ext cx="11781945" cy="2702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937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4B4437-A488-C295-03D7-38C1B54240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C0D2D44-0D58-34C9-6D2D-14E0BA927D6D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154F5CC-7D51-A297-F0E5-6E23AD63D1F4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C0502F8D-69BA-C83A-1017-A3A21FFC6DF1}"/>
              </a:ext>
            </a:extLst>
          </p:cNvPr>
          <p:cNvSpPr/>
          <p:nvPr/>
        </p:nvSpPr>
        <p:spPr>
          <a:xfrm>
            <a:off x="3388974" y="5017959"/>
            <a:ext cx="5414039" cy="44269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BPF+TX/RX </a:t>
            </a:r>
            <a:r>
              <a:rPr lang="pt-PT" b="1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relays+Pre+ATT</a:t>
            </a:r>
            <a:endParaRPr lang="pt-PT" b="1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0861B79-0CB4-8637-D8EF-9E682C20FFFB}"/>
              </a:ext>
            </a:extLst>
          </p:cNvPr>
          <p:cNvSpPr/>
          <p:nvPr/>
        </p:nvSpPr>
        <p:spPr>
          <a:xfrm>
            <a:off x="3388977" y="2418461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DDS-VFO+DDS-BFO+SSB-MOD+TX </a:t>
            </a:r>
            <a:r>
              <a:rPr lang="pt-PT" b="1" dirty="0" err="1"/>
              <a:t>Drv</a:t>
            </a:r>
            <a:endParaRPr lang="pt-PT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6EEF581-D560-725D-234C-E0190E088DB2}"/>
              </a:ext>
            </a:extLst>
          </p:cNvPr>
          <p:cNvSpPr/>
          <p:nvPr/>
        </p:nvSpPr>
        <p:spPr>
          <a:xfrm>
            <a:off x="3388976" y="3000042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 err="1"/>
              <a:t>Audio</a:t>
            </a:r>
            <a:r>
              <a:rPr lang="pt-PT" b="1" dirty="0"/>
              <a:t> </a:t>
            </a:r>
            <a:r>
              <a:rPr lang="pt-PT" b="1" dirty="0" err="1"/>
              <a:t>Amp</a:t>
            </a:r>
            <a:r>
              <a:rPr lang="pt-PT" b="1" dirty="0"/>
              <a:t> + AGC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ACCB259-CFCF-3851-CB6B-E6AB9922369F}"/>
              </a:ext>
            </a:extLst>
          </p:cNvPr>
          <p:cNvSpPr/>
          <p:nvPr/>
        </p:nvSpPr>
        <p:spPr>
          <a:xfrm>
            <a:off x="3388980" y="1803708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RF </a:t>
            </a:r>
            <a:r>
              <a:rPr lang="pt-PT" b="1" dirty="0" err="1"/>
              <a:t>Front</a:t>
            </a:r>
            <a:r>
              <a:rPr lang="pt-PT" b="1" dirty="0"/>
              <a:t> </a:t>
            </a:r>
            <a:r>
              <a:rPr lang="pt-PT" b="1" dirty="0" err="1"/>
              <a:t>End</a:t>
            </a:r>
            <a:r>
              <a:rPr lang="pt-PT" b="1" dirty="0"/>
              <a:t> + FI + SSB Dem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DF4889-5403-E225-25EA-D026C037F75A}"/>
              </a:ext>
            </a:extLst>
          </p:cNvPr>
          <p:cNvSpPr/>
          <p:nvPr/>
        </p:nvSpPr>
        <p:spPr>
          <a:xfrm>
            <a:off x="3388974" y="4355366"/>
            <a:ext cx="5414039" cy="44270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TX PA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8DC695-B502-9AC6-B3C0-ED748A4973F2}"/>
              </a:ext>
            </a:extLst>
          </p:cNvPr>
          <p:cNvSpPr/>
          <p:nvPr/>
        </p:nvSpPr>
        <p:spPr>
          <a:xfrm>
            <a:off x="7375498" y="5633642"/>
            <a:ext cx="1005406" cy="65861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MIC PROC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B9488A-FF4A-6DE1-6711-307C7E588041}"/>
              </a:ext>
            </a:extLst>
          </p:cNvPr>
          <p:cNvSpPr/>
          <p:nvPr/>
        </p:nvSpPr>
        <p:spPr>
          <a:xfrm>
            <a:off x="3388975" y="3761359"/>
            <a:ext cx="5414039" cy="44270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PWR MNGR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37AFF3-5248-9459-2F66-DF02E2540261}"/>
              </a:ext>
            </a:extLst>
          </p:cNvPr>
          <p:cNvSpPr/>
          <p:nvPr/>
        </p:nvSpPr>
        <p:spPr>
          <a:xfrm>
            <a:off x="5247382" y="999604"/>
            <a:ext cx="1697231" cy="65039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CPU VFO</a:t>
            </a:r>
          </a:p>
        </p:txBody>
      </p:sp>
      <p:sp>
        <p:nvSpPr>
          <p:cNvPr id="11" name="Rectangle 10">
            <a:hlinkClick r:id="rId2" action="ppaction://hlinksldjump"/>
            <a:extLst>
              <a:ext uri="{FF2B5EF4-FFF2-40B4-BE49-F238E27FC236}">
                <a16:creationId xmlns:a16="http://schemas.microsoft.com/office/drawing/2014/main" id="{A761C5F9-7519-5A89-0886-575A811E370C}"/>
              </a:ext>
            </a:extLst>
          </p:cNvPr>
          <p:cNvSpPr/>
          <p:nvPr/>
        </p:nvSpPr>
        <p:spPr>
          <a:xfrm>
            <a:off x="5191460" y="5633643"/>
            <a:ext cx="1809065" cy="679376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CPU BFO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C885A0-B634-4C73-7EFC-9DAAE7035EDF}"/>
              </a:ext>
            </a:extLst>
          </p:cNvPr>
          <p:cNvSpPr/>
          <p:nvPr/>
        </p:nvSpPr>
        <p:spPr>
          <a:xfrm>
            <a:off x="3388974" y="5633634"/>
            <a:ext cx="1623780" cy="679375"/>
          </a:xfrm>
          <a:custGeom>
            <a:avLst/>
            <a:gdLst>
              <a:gd name="connsiteX0" fmla="*/ 0 w 1623780"/>
              <a:gd name="connsiteY0" fmla="*/ 0 h 679375"/>
              <a:gd name="connsiteX1" fmla="*/ 525022 w 1623780"/>
              <a:gd name="connsiteY1" fmla="*/ 0 h 679375"/>
              <a:gd name="connsiteX2" fmla="*/ 1066282 w 1623780"/>
              <a:gd name="connsiteY2" fmla="*/ 0 h 679375"/>
              <a:gd name="connsiteX3" fmla="*/ 1623780 w 1623780"/>
              <a:gd name="connsiteY3" fmla="*/ 0 h 679375"/>
              <a:gd name="connsiteX4" fmla="*/ 1623780 w 1623780"/>
              <a:gd name="connsiteY4" fmla="*/ 339688 h 679375"/>
              <a:gd name="connsiteX5" fmla="*/ 1623780 w 1623780"/>
              <a:gd name="connsiteY5" fmla="*/ 679375 h 679375"/>
              <a:gd name="connsiteX6" fmla="*/ 1082520 w 1623780"/>
              <a:gd name="connsiteY6" fmla="*/ 679375 h 679375"/>
              <a:gd name="connsiteX7" fmla="*/ 573736 w 1623780"/>
              <a:gd name="connsiteY7" fmla="*/ 679375 h 679375"/>
              <a:gd name="connsiteX8" fmla="*/ 0 w 1623780"/>
              <a:gd name="connsiteY8" fmla="*/ 679375 h 679375"/>
              <a:gd name="connsiteX9" fmla="*/ 0 w 1623780"/>
              <a:gd name="connsiteY9" fmla="*/ 346481 h 679375"/>
              <a:gd name="connsiteX10" fmla="*/ 0 w 1623780"/>
              <a:gd name="connsiteY10" fmla="*/ 0 h 679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23780" h="679375" fill="none" extrusionOk="0">
                <a:moveTo>
                  <a:pt x="0" y="0"/>
                </a:moveTo>
                <a:cubicBezTo>
                  <a:pt x="105970" y="-49459"/>
                  <a:pt x="404943" y="54110"/>
                  <a:pt x="525022" y="0"/>
                </a:cubicBezTo>
                <a:cubicBezTo>
                  <a:pt x="645101" y="-54110"/>
                  <a:pt x="913779" y="30721"/>
                  <a:pt x="1066282" y="0"/>
                </a:cubicBezTo>
                <a:cubicBezTo>
                  <a:pt x="1218785" y="-30721"/>
                  <a:pt x="1439266" y="7230"/>
                  <a:pt x="1623780" y="0"/>
                </a:cubicBezTo>
                <a:cubicBezTo>
                  <a:pt x="1632757" y="108778"/>
                  <a:pt x="1594635" y="224570"/>
                  <a:pt x="1623780" y="339688"/>
                </a:cubicBezTo>
                <a:cubicBezTo>
                  <a:pt x="1652925" y="454806"/>
                  <a:pt x="1606340" y="536157"/>
                  <a:pt x="1623780" y="679375"/>
                </a:cubicBezTo>
                <a:cubicBezTo>
                  <a:pt x="1425644" y="728526"/>
                  <a:pt x="1210318" y="650985"/>
                  <a:pt x="1082520" y="679375"/>
                </a:cubicBezTo>
                <a:cubicBezTo>
                  <a:pt x="954722" y="707765"/>
                  <a:pt x="766579" y="628075"/>
                  <a:pt x="573736" y="679375"/>
                </a:cubicBezTo>
                <a:cubicBezTo>
                  <a:pt x="380893" y="730675"/>
                  <a:pt x="170793" y="679088"/>
                  <a:pt x="0" y="679375"/>
                </a:cubicBezTo>
                <a:cubicBezTo>
                  <a:pt x="-30185" y="587432"/>
                  <a:pt x="25651" y="491710"/>
                  <a:pt x="0" y="346481"/>
                </a:cubicBezTo>
                <a:cubicBezTo>
                  <a:pt x="-25651" y="201252"/>
                  <a:pt x="26527" y="103341"/>
                  <a:pt x="0" y="0"/>
                </a:cubicBezTo>
                <a:close/>
              </a:path>
              <a:path w="1623780" h="679375" stroke="0" extrusionOk="0">
                <a:moveTo>
                  <a:pt x="0" y="0"/>
                </a:moveTo>
                <a:cubicBezTo>
                  <a:pt x="235950" y="-54784"/>
                  <a:pt x="375441" y="34758"/>
                  <a:pt x="525022" y="0"/>
                </a:cubicBezTo>
                <a:cubicBezTo>
                  <a:pt x="674603" y="-34758"/>
                  <a:pt x="895007" y="18047"/>
                  <a:pt x="1017569" y="0"/>
                </a:cubicBezTo>
                <a:cubicBezTo>
                  <a:pt x="1140131" y="-18047"/>
                  <a:pt x="1466126" y="9082"/>
                  <a:pt x="1623780" y="0"/>
                </a:cubicBezTo>
                <a:cubicBezTo>
                  <a:pt x="1639838" y="129830"/>
                  <a:pt x="1618315" y="226045"/>
                  <a:pt x="1623780" y="332894"/>
                </a:cubicBezTo>
                <a:cubicBezTo>
                  <a:pt x="1629245" y="439743"/>
                  <a:pt x="1617536" y="607632"/>
                  <a:pt x="1623780" y="679375"/>
                </a:cubicBezTo>
                <a:cubicBezTo>
                  <a:pt x="1416539" y="735770"/>
                  <a:pt x="1340468" y="653086"/>
                  <a:pt x="1114996" y="679375"/>
                </a:cubicBezTo>
                <a:cubicBezTo>
                  <a:pt x="889524" y="705664"/>
                  <a:pt x="825679" y="671757"/>
                  <a:pt x="606211" y="679375"/>
                </a:cubicBezTo>
                <a:cubicBezTo>
                  <a:pt x="386744" y="686993"/>
                  <a:pt x="284579" y="670053"/>
                  <a:pt x="0" y="679375"/>
                </a:cubicBezTo>
                <a:cubicBezTo>
                  <a:pt x="-23610" y="561140"/>
                  <a:pt x="23695" y="452680"/>
                  <a:pt x="0" y="360069"/>
                </a:cubicBezTo>
                <a:cubicBezTo>
                  <a:pt x="-23695" y="267458"/>
                  <a:pt x="28941" y="149967"/>
                  <a:pt x="0" y="0"/>
                </a:cubicBezTo>
                <a:close/>
              </a:path>
            </a:pathLst>
          </a:custGeom>
          <a:gradFill flip="none" rotWithShape="1">
            <a:gsLst>
              <a:gs pos="55000">
                <a:schemeClr val="accent6">
                  <a:tint val="66000"/>
                  <a:satMod val="160000"/>
                  <a:alpha val="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glow>
              <a:schemeClr val="accent1"/>
            </a:glow>
            <a:reflection stA="0" endPos="65000" dist="50800" dir="5400000" sy="-100000" algn="bl" rotWithShape="0"/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cmpd="sng">
                  <a:solidFill>
                    <a:schemeClr val="accent6">
                      <a:shade val="15000"/>
                    </a:schemeClr>
                  </a:solidFill>
                  <a:prstDash val="lgDash"/>
                </a:ln>
              </a:rPr>
              <a:t>S-meter + SWR meter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317C593B-F476-3F6A-FE43-0DC0665862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52625520-85F7-EAF8-C439-3329A54274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7" name="Picture 16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A8330C4A-452C-CE0E-CA50-B6DCEA19EF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280" y="829339"/>
            <a:ext cx="1219423" cy="942153"/>
          </a:xfrm>
          <a:prstGeom prst="rect">
            <a:avLst/>
          </a:prstGeom>
        </p:spPr>
      </p:pic>
      <p:pic>
        <p:nvPicPr>
          <p:cNvPr id="16" name="Picture 15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DA30FC56-21D0-A951-6C38-06645553303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1750294"/>
            <a:ext cx="2903001" cy="639571"/>
          </a:xfrm>
          <a:prstGeom prst="rect">
            <a:avLst/>
          </a:prstGeom>
        </p:spPr>
      </p:pic>
      <p:pic>
        <p:nvPicPr>
          <p:cNvPr id="18" name="Picture 17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647DF527-B675-67FC-BD9A-3AB7FFE1E5B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2397937"/>
            <a:ext cx="2903001" cy="675232"/>
          </a:xfrm>
          <a:prstGeom prst="rect">
            <a:avLst/>
          </a:prstGeom>
        </p:spPr>
      </p:pic>
      <p:pic>
        <p:nvPicPr>
          <p:cNvPr id="20" name="Picture 19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C6EBCB4F-7FB0-0F83-D3D2-46DBEB44351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3070488"/>
            <a:ext cx="2888198" cy="522000"/>
          </a:xfrm>
          <a:prstGeom prst="rect">
            <a:avLst/>
          </a:prstGeom>
        </p:spPr>
      </p:pic>
      <p:pic>
        <p:nvPicPr>
          <p:cNvPr id="21" name="Picture 20" descr="A close up of a machine&#10;&#10;AI-generated content may be incorrect.">
            <a:extLst>
              <a:ext uri="{FF2B5EF4-FFF2-40B4-BE49-F238E27FC236}">
                <a16:creationId xmlns:a16="http://schemas.microsoft.com/office/drawing/2014/main" id="{F459CBC0-8B21-185E-3528-B3A8ABA1275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3625757"/>
            <a:ext cx="2903002" cy="615994"/>
          </a:xfrm>
          <a:prstGeom prst="rect">
            <a:avLst/>
          </a:prstGeom>
        </p:spPr>
      </p:pic>
      <p:pic>
        <p:nvPicPr>
          <p:cNvPr id="22" name="Picture 21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5CD60CC3-86AF-2D8F-2775-45CBE14AAC5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4243160"/>
            <a:ext cx="2888198" cy="613258"/>
          </a:xfrm>
          <a:prstGeom prst="rect">
            <a:avLst/>
          </a:prstGeom>
        </p:spPr>
      </p:pic>
      <p:pic>
        <p:nvPicPr>
          <p:cNvPr id="23" name="Picture 22" descr="A circuit board with different components&#10;&#10;AI-generated content may be incorrect.">
            <a:extLst>
              <a:ext uri="{FF2B5EF4-FFF2-40B4-BE49-F238E27FC236}">
                <a16:creationId xmlns:a16="http://schemas.microsoft.com/office/drawing/2014/main" id="{553A45D0-51A2-BF7A-2ADE-065C062296F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4850934"/>
            <a:ext cx="2888197" cy="662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101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2D30A7-18E0-0FD4-9B7A-9515D1BC3E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2081BED-AE74-1F11-E24D-6E9359839620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F5DD21B-3EB2-0D30-A99E-A60FE1FEE0E1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78EF3E85-93FD-ABE5-3D15-993BF5408C9B}"/>
              </a:ext>
            </a:extLst>
          </p:cNvPr>
          <p:cNvSpPr/>
          <p:nvPr/>
        </p:nvSpPr>
        <p:spPr>
          <a:xfrm>
            <a:off x="5191465" y="860605"/>
            <a:ext cx="1809065" cy="274287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CPU BFO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FA28D904-F64A-483F-E6ED-1818C0E85A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F53BDC51-6F89-A0A6-A873-84607BD7FB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24" name="Picture 23" descr="A close up of a circuit board&#10;&#10;AI-generated content may be incorrect.">
            <a:hlinkClick r:id="rId4" action="ppaction://hlinksldjump"/>
            <a:extLst>
              <a:ext uri="{FF2B5EF4-FFF2-40B4-BE49-F238E27FC236}">
                <a16:creationId xmlns:a16="http://schemas.microsoft.com/office/drawing/2014/main" id="{D3BFAAEC-9E77-6798-7BB2-7211610F55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2042" y="1186351"/>
            <a:ext cx="4487915" cy="5252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652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542031-56EB-BE1F-7E9E-515F802BCB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BA00E73-B153-7023-24DA-03028D6300D0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74B79A6-08F1-C482-2CE2-4FE32BF67526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9B30E23D-07EB-339F-1EDD-6F67133F3B2F}"/>
              </a:ext>
            </a:extLst>
          </p:cNvPr>
          <p:cNvSpPr/>
          <p:nvPr/>
        </p:nvSpPr>
        <p:spPr>
          <a:xfrm>
            <a:off x="3388974" y="5017959"/>
            <a:ext cx="5414039" cy="44269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BPF+TX/RX </a:t>
            </a:r>
            <a:r>
              <a:rPr lang="pt-PT" b="1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relays+Pre+ATT</a:t>
            </a:r>
            <a:endParaRPr lang="pt-PT" b="1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954A49-2B26-DC1E-5ADD-669010C649C9}"/>
              </a:ext>
            </a:extLst>
          </p:cNvPr>
          <p:cNvSpPr/>
          <p:nvPr/>
        </p:nvSpPr>
        <p:spPr>
          <a:xfrm>
            <a:off x="3388977" y="2418461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DDS-VFO+DDS-BFO+SSB-MOD+TX </a:t>
            </a:r>
            <a:r>
              <a:rPr lang="pt-PT" b="1" dirty="0" err="1"/>
              <a:t>Drv</a:t>
            </a:r>
            <a:endParaRPr lang="pt-PT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2EAFB3-40BA-D0A2-A154-3E8D8DF12C34}"/>
              </a:ext>
            </a:extLst>
          </p:cNvPr>
          <p:cNvSpPr/>
          <p:nvPr/>
        </p:nvSpPr>
        <p:spPr>
          <a:xfrm>
            <a:off x="3388976" y="3000042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 err="1"/>
              <a:t>Audio</a:t>
            </a:r>
            <a:r>
              <a:rPr lang="pt-PT" b="1" dirty="0"/>
              <a:t> </a:t>
            </a:r>
            <a:r>
              <a:rPr lang="pt-PT" b="1" dirty="0" err="1"/>
              <a:t>Amp</a:t>
            </a:r>
            <a:r>
              <a:rPr lang="pt-PT" b="1" dirty="0"/>
              <a:t> + AGC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C2B09F-4BA7-4C69-7948-6862520CB722}"/>
              </a:ext>
            </a:extLst>
          </p:cNvPr>
          <p:cNvSpPr/>
          <p:nvPr/>
        </p:nvSpPr>
        <p:spPr>
          <a:xfrm>
            <a:off x="3388980" y="1803708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RF </a:t>
            </a:r>
            <a:r>
              <a:rPr lang="pt-PT" b="1" dirty="0" err="1"/>
              <a:t>Front</a:t>
            </a:r>
            <a:r>
              <a:rPr lang="pt-PT" b="1" dirty="0"/>
              <a:t> </a:t>
            </a:r>
            <a:r>
              <a:rPr lang="pt-PT" b="1" dirty="0" err="1"/>
              <a:t>End</a:t>
            </a:r>
            <a:r>
              <a:rPr lang="pt-PT" b="1" dirty="0"/>
              <a:t> + FI + SSB Dem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3643D54-02FB-CEC2-B844-2D207420519E}"/>
              </a:ext>
            </a:extLst>
          </p:cNvPr>
          <p:cNvSpPr/>
          <p:nvPr/>
        </p:nvSpPr>
        <p:spPr>
          <a:xfrm>
            <a:off x="3388974" y="4355366"/>
            <a:ext cx="5414039" cy="44270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TX PA</a:t>
            </a:r>
          </a:p>
        </p:txBody>
      </p:sp>
      <p:sp>
        <p:nvSpPr>
          <p:cNvPr id="8" name="Rectangle 7">
            <a:hlinkClick r:id="rId2" action="ppaction://hlinksldjump"/>
            <a:extLst>
              <a:ext uri="{FF2B5EF4-FFF2-40B4-BE49-F238E27FC236}">
                <a16:creationId xmlns:a16="http://schemas.microsoft.com/office/drawing/2014/main" id="{B380ED94-9890-D9BA-6010-1426A044FEE4}"/>
              </a:ext>
            </a:extLst>
          </p:cNvPr>
          <p:cNvSpPr/>
          <p:nvPr/>
        </p:nvSpPr>
        <p:spPr>
          <a:xfrm>
            <a:off x="7375498" y="5633642"/>
            <a:ext cx="1005406" cy="65861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MIC PROC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503095-87B9-3067-FA3A-03066A708DB0}"/>
              </a:ext>
            </a:extLst>
          </p:cNvPr>
          <p:cNvSpPr/>
          <p:nvPr/>
        </p:nvSpPr>
        <p:spPr>
          <a:xfrm>
            <a:off x="3388975" y="3761359"/>
            <a:ext cx="5414039" cy="44270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PWR MNGR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5833CA-A364-EB30-C9D5-0B59956F0E3C}"/>
              </a:ext>
            </a:extLst>
          </p:cNvPr>
          <p:cNvSpPr/>
          <p:nvPr/>
        </p:nvSpPr>
        <p:spPr>
          <a:xfrm>
            <a:off x="5247382" y="999604"/>
            <a:ext cx="1697231" cy="65039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CPU VFO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9BCEC80-3B99-9951-27FD-3EC7D51F20CC}"/>
              </a:ext>
            </a:extLst>
          </p:cNvPr>
          <p:cNvSpPr/>
          <p:nvPr/>
        </p:nvSpPr>
        <p:spPr>
          <a:xfrm>
            <a:off x="5191460" y="5633643"/>
            <a:ext cx="1809065" cy="679376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CPU BFO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9FEF070-2622-F9AF-6B21-CE5E0C76F826}"/>
              </a:ext>
            </a:extLst>
          </p:cNvPr>
          <p:cNvSpPr/>
          <p:nvPr/>
        </p:nvSpPr>
        <p:spPr>
          <a:xfrm>
            <a:off x="3388974" y="5633634"/>
            <a:ext cx="1623780" cy="679375"/>
          </a:xfrm>
          <a:custGeom>
            <a:avLst/>
            <a:gdLst>
              <a:gd name="connsiteX0" fmla="*/ 0 w 1623780"/>
              <a:gd name="connsiteY0" fmla="*/ 0 h 679375"/>
              <a:gd name="connsiteX1" fmla="*/ 525022 w 1623780"/>
              <a:gd name="connsiteY1" fmla="*/ 0 h 679375"/>
              <a:gd name="connsiteX2" fmla="*/ 1066282 w 1623780"/>
              <a:gd name="connsiteY2" fmla="*/ 0 h 679375"/>
              <a:gd name="connsiteX3" fmla="*/ 1623780 w 1623780"/>
              <a:gd name="connsiteY3" fmla="*/ 0 h 679375"/>
              <a:gd name="connsiteX4" fmla="*/ 1623780 w 1623780"/>
              <a:gd name="connsiteY4" fmla="*/ 339688 h 679375"/>
              <a:gd name="connsiteX5" fmla="*/ 1623780 w 1623780"/>
              <a:gd name="connsiteY5" fmla="*/ 679375 h 679375"/>
              <a:gd name="connsiteX6" fmla="*/ 1082520 w 1623780"/>
              <a:gd name="connsiteY6" fmla="*/ 679375 h 679375"/>
              <a:gd name="connsiteX7" fmla="*/ 573736 w 1623780"/>
              <a:gd name="connsiteY7" fmla="*/ 679375 h 679375"/>
              <a:gd name="connsiteX8" fmla="*/ 0 w 1623780"/>
              <a:gd name="connsiteY8" fmla="*/ 679375 h 679375"/>
              <a:gd name="connsiteX9" fmla="*/ 0 w 1623780"/>
              <a:gd name="connsiteY9" fmla="*/ 346481 h 679375"/>
              <a:gd name="connsiteX10" fmla="*/ 0 w 1623780"/>
              <a:gd name="connsiteY10" fmla="*/ 0 h 679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23780" h="679375" fill="none" extrusionOk="0">
                <a:moveTo>
                  <a:pt x="0" y="0"/>
                </a:moveTo>
                <a:cubicBezTo>
                  <a:pt x="105970" y="-49459"/>
                  <a:pt x="404943" y="54110"/>
                  <a:pt x="525022" y="0"/>
                </a:cubicBezTo>
                <a:cubicBezTo>
                  <a:pt x="645101" y="-54110"/>
                  <a:pt x="913779" y="30721"/>
                  <a:pt x="1066282" y="0"/>
                </a:cubicBezTo>
                <a:cubicBezTo>
                  <a:pt x="1218785" y="-30721"/>
                  <a:pt x="1439266" y="7230"/>
                  <a:pt x="1623780" y="0"/>
                </a:cubicBezTo>
                <a:cubicBezTo>
                  <a:pt x="1632757" y="108778"/>
                  <a:pt x="1594635" y="224570"/>
                  <a:pt x="1623780" y="339688"/>
                </a:cubicBezTo>
                <a:cubicBezTo>
                  <a:pt x="1652925" y="454806"/>
                  <a:pt x="1606340" y="536157"/>
                  <a:pt x="1623780" y="679375"/>
                </a:cubicBezTo>
                <a:cubicBezTo>
                  <a:pt x="1425644" y="728526"/>
                  <a:pt x="1210318" y="650985"/>
                  <a:pt x="1082520" y="679375"/>
                </a:cubicBezTo>
                <a:cubicBezTo>
                  <a:pt x="954722" y="707765"/>
                  <a:pt x="766579" y="628075"/>
                  <a:pt x="573736" y="679375"/>
                </a:cubicBezTo>
                <a:cubicBezTo>
                  <a:pt x="380893" y="730675"/>
                  <a:pt x="170793" y="679088"/>
                  <a:pt x="0" y="679375"/>
                </a:cubicBezTo>
                <a:cubicBezTo>
                  <a:pt x="-30185" y="587432"/>
                  <a:pt x="25651" y="491710"/>
                  <a:pt x="0" y="346481"/>
                </a:cubicBezTo>
                <a:cubicBezTo>
                  <a:pt x="-25651" y="201252"/>
                  <a:pt x="26527" y="103341"/>
                  <a:pt x="0" y="0"/>
                </a:cubicBezTo>
                <a:close/>
              </a:path>
              <a:path w="1623780" h="679375" stroke="0" extrusionOk="0">
                <a:moveTo>
                  <a:pt x="0" y="0"/>
                </a:moveTo>
                <a:cubicBezTo>
                  <a:pt x="235950" y="-54784"/>
                  <a:pt x="375441" y="34758"/>
                  <a:pt x="525022" y="0"/>
                </a:cubicBezTo>
                <a:cubicBezTo>
                  <a:pt x="674603" y="-34758"/>
                  <a:pt x="895007" y="18047"/>
                  <a:pt x="1017569" y="0"/>
                </a:cubicBezTo>
                <a:cubicBezTo>
                  <a:pt x="1140131" y="-18047"/>
                  <a:pt x="1466126" y="9082"/>
                  <a:pt x="1623780" y="0"/>
                </a:cubicBezTo>
                <a:cubicBezTo>
                  <a:pt x="1639838" y="129830"/>
                  <a:pt x="1618315" y="226045"/>
                  <a:pt x="1623780" y="332894"/>
                </a:cubicBezTo>
                <a:cubicBezTo>
                  <a:pt x="1629245" y="439743"/>
                  <a:pt x="1617536" y="607632"/>
                  <a:pt x="1623780" y="679375"/>
                </a:cubicBezTo>
                <a:cubicBezTo>
                  <a:pt x="1416539" y="735770"/>
                  <a:pt x="1340468" y="653086"/>
                  <a:pt x="1114996" y="679375"/>
                </a:cubicBezTo>
                <a:cubicBezTo>
                  <a:pt x="889524" y="705664"/>
                  <a:pt x="825679" y="671757"/>
                  <a:pt x="606211" y="679375"/>
                </a:cubicBezTo>
                <a:cubicBezTo>
                  <a:pt x="386744" y="686993"/>
                  <a:pt x="284579" y="670053"/>
                  <a:pt x="0" y="679375"/>
                </a:cubicBezTo>
                <a:cubicBezTo>
                  <a:pt x="-23610" y="561140"/>
                  <a:pt x="23695" y="452680"/>
                  <a:pt x="0" y="360069"/>
                </a:cubicBezTo>
                <a:cubicBezTo>
                  <a:pt x="-23695" y="267458"/>
                  <a:pt x="28941" y="149967"/>
                  <a:pt x="0" y="0"/>
                </a:cubicBezTo>
                <a:close/>
              </a:path>
            </a:pathLst>
          </a:custGeom>
          <a:gradFill flip="none" rotWithShape="1">
            <a:gsLst>
              <a:gs pos="55000">
                <a:schemeClr val="accent6">
                  <a:tint val="66000"/>
                  <a:satMod val="160000"/>
                  <a:alpha val="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glow>
              <a:schemeClr val="accent1"/>
            </a:glow>
            <a:reflection stA="0" endPos="65000" dist="50800" dir="5400000" sy="-100000" algn="bl" rotWithShape="0"/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cmpd="sng">
                  <a:solidFill>
                    <a:schemeClr val="accent6">
                      <a:shade val="15000"/>
                    </a:schemeClr>
                  </a:solidFill>
                  <a:prstDash val="lgDash"/>
                </a:ln>
              </a:rPr>
              <a:t>S-meter + SWR meter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BEE35D14-703F-E20A-B27B-E682CF4A97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7A0FE7D6-2CB3-C5B9-5C5E-105473283F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7" name="Picture 16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CBB9EDD0-CD6C-8899-AFAF-D506EE121E6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280" y="829339"/>
            <a:ext cx="1219423" cy="942153"/>
          </a:xfrm>
          <a:prstGeom prst="rect">
            <a:avLst/>
          </a:prstGeom>
        </p:spPr>
      </p:pic>
      <p:pic>
        <p:nvPicPr>
          <p:cNvPr id="16" name="Picture 15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6830CE41-EF5D-FBDC-7224-CB53E1E735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1750294"/>
            <a:ext cx="2903001" cy="639571"/>
          </a:xfrm>
          <a:prstGeom prst="rect">
            <a:avLst/>
          </a:prstGeom>
        </p:spPr>
      </p:pic>
      <p:pic>
        <p:nvPicPr>
          <p:cNvPr id="18" name="Picture 17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27F2A67B-A35D-4165-2402-4691763E7AB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2397937"/>
            <a:ext cx="2903001" cy="675232"/>
          </a:xfrm>
          <a:prstGeom prst="rect">
            <a:avLst/>
          </a:prstGeom>
        </p:spPr>
      </p:pic>
      <p:pic>
        <p:nvPicPr>
          <p:cNvPr id="20" name="Picture 19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A3029A5D-27B9-4FAD-3E3C-D2CD6DBEC53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3070488"/>
            <a:ext cx="2888198" cy="522000"/>
          </a:xfrm>
          <a:prstGeom prst="rect">
            <a:avLst/>
          </a:prstGeom>
        </p:spPr>
      </p:pic>
      <p:pic>
        <p:nvPicPr>
          <p:cNvPr id="21" name="Picture 20" descr="A close up of a machine&#10;&#10;AI-generated content may be incorrect.">
            <a:extLst>
              <a:ext uri="{FF2B5EF4-FFF2-40B4-BE49-F238E27FC236}">
                <a16:creationId xmlns:a16="http://schemas.microsoft.com/office/drawing/2014/main" id="{01B8992F-AE41-ECD0-7CE3-950216E2AB0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3625757"/>
            <a:ext cx="2903002" cy="615994"/>
          </a:xfrm>
          <a:prstGeom prst="rect">
            <a:avLst/>
          </a:prstGeom>
        </p:spPr>
      </p:pic>
      <p:pic>
        <p:nvPicPr>
          <p:cNvPr id="22" name="Picture 21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8AE8FFF1-B0E1-1279-A4FD-4AA650618A0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4243160"/>
            <a:ext cx="2888198" cy="613258"/>
          </a:xfrm>
          <a:prstGeom prst="rect">
            <a:avLst/>
          </a:prstGeom>
        </p:spPr>
      </p:pic>
      <p:pic>
        <p:nvPicPr>
          <p:cNvPr id="23" name="Picture 22" descr="A circuit board with different components&#10;&#10;AI-generated content may be incorrect.">
            <a:extLst>
              <a:ext uri="{FF2B5EF4-FFF2-40B4-BE49-F238E27FC236}">
                <a16:creationId xmlns:a16="http://schemas.microsoft.com/office/drawing/2014/main" id="{C168D549-5960-C576-8725-9FC1D3B81C4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4850934"/>
            <a:ext cx="2888197" cy="662377"/>
          </a:xfrm>
          <a:prstGeom prst="rect">
            <a:avLst/>
          </a:prstGeom>
        </p:spPr>
      </p:pic>
      <p:pic>
        <p:nvPicPr>
          <p:cNvPr id="24" name="Picture 23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41C5B9C7-5704-E88C-3678-BB228E8D9AE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5282" y="5522656"/>
            <a:ext cx="841418" cy="98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404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B02F2D-A552-FBAB-8CDD-9A457E4AA1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36417B-83DD-2F7C-1342-CCB5C4125BBB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BCC9F86-D837-10D0-FA3B-806853BC1197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A96D29FE-AE26-A330-235B-C5561730B32A}"/>
              </a:ext>
            </a:extLst>
          </p:cNvPr>
          <p:cNvSpPr/>
          <p:nvPr/>
        </p:nvSpPr>
        <p:spPr>
          <a:xfrm>
            <a:off x="5399817" y="868670"/>
            <a:ext cx="1392366" cy="24589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MIC PROC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FD8394D1-FA11-587A-A7BA-540EA6E0BF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4E51A634-E515-3A4E-8B75-396365A7D5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25" name="Picture 24" descr="A close-up of a circuit board&#10;&#10;AI-generated content may be incorrect.">
            <a:hlinkClick r:id="rId4" action="ppaction://hlinksldjump"/>
            <a:extLst>
              <a:ext uri="{FF2B5EF4-FFF2-40B4-BE49-F238E27FC236}">
                <a16:creationId xmlns:a16="http://schemas.microsoft.com/office/drawing/2014/main" id="{F3216C96-9D52-60D1-34B8-E59B1C961E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22531" y="0"/>
            <a:ext cx="35469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202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F67538-D787-46B1-CC74-06C29CED4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F4DBDB7-E6D3-D7A3-D383-DFE3637BF522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EAE5267-B5CE-2CE7-974F-814C57E147DB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2AD15EC7-6D49-9B34-879C-A23A9CB84B51}"/>
              </a:ext>
            </a:extLst>
          </p:cNvPr>
          <p:cNvSpPr/>
          <p:nvPr/>
        </p:nvSpPr>
        <p:spPr>
          <a:xfrm>
            <a:off x="3388974" y="5017959"/>
            <a:ext cx="5414039" cy="44269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BPF+TX/RX </a:t>
            </a:r>
            <a:r>
              <a:rPr lang="pt-PT" b="1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relays+Pre+ATT</a:t>
            </a:r>
            <a:endParaRPr lang="pt-PT" b="1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BECDD8E-97E2-3C61-BB36-B3780A636F1F}"/>
              </a:ext>
            </a:extLst>
          </p:cNvPr>
          <p:cNvSpPr/>
          <p:nvPr/>
        </p:nvSpPr>
        <p:spPr>
          <a:xfrm>
            <a:off x="3388977" y="2418461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DDS-VFO+DDS-BFO+SSB-MOD+TX </a:t>
            </a:r>
            <a:r>
              <a:rPr lang="pt-PT" b="1" dirty="0" err="1"/>
              <a:t>Drv</a:t>
            </a:r>
            <a:endParaRPr lang="pt-PT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BE5D56-7D44-BCC2-4B8F-F39A1C4BC04D}"/>
              </a:ext>
            </a:extLst>
          </p:cNvPr>
          <p:cNvSpPr/>
          <p:nvPr/>
        </p:nvSpPr>
        <p:spPr>
          <a:xfrm>
            <a:off x="3388976" y="3000042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 err="1"/>
              <a:t>Audio</a:t>
            </a:r>
            <a:r>
              <a:rPr lang="pt-PT" b="1" dirty="0"/>
              <a:t> </a:t>
            </a:r>
            <a:r>
              <a:rPr lang="pt-PT" b="1" dirty="0" err="1"/>
              <a:t>Amp</a:t>
            </a:r>
            <a:r>
              <a:rPr lang="pt-PT" b="1" dirty="0"/>
              <a:t> + AGC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8FC908A-CD67-618B-D45B-538434AED307}"/>
              </a:ext>
            </a:extLst>
          </p:cNvPr>
          <p:cNvSpPr/>
          <p:nvPr/>
        </p:nvSpPr>
        <p:spPr>
          <a:xfrm>
            <a:off x="3388980" y="1803708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RF </a:t>
            </a:r>
            <a:r>
              <a:rPr lang="pt-PT" b="1" dirty="0" err="1"/>
              <a:t>Front</a:t>
            </a:r>
            <a:r>
              <a:rPr lang="pt-PT" b="1" dirty="0"/>
              <a:t> </a:t>
            </a:r>
            <a:r>
              <a:rPr lang="pt-PT" b="1" dirty="0" err="1"/>
              <a:t>End</a:t>
            </a:r>
            <a:r>
              <a:rPr lang="pt-PT" b="1" dirty="0"/>
              <a:t> + FI + SSB Dem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6B35314-AD9E-50E4-F4ED-36746AB34464}"/>
              </a:ext>
            </a:extLst>
          </p:cNvPr>
          <p:cNvSpPr/>
          <p:nvPr/>
        </p:nvSpPr>
        <p:spPr>
          <a:xfrm>
            <a:off x="3388974" y="4355366"/>
            <a:ext cx="5414039" cy="44270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TX PA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C2323D-A7A1-5FB0-DF5D-4968A0D4E56B}"/>
              </a:ext>
            </a:extLst>
          </p:cNvPr>
          <p:cNvSpPr/>
          <p:nvPr/>
        </p:nvSpPr>
        <p:spPr>
          <a:xfrm>
            <a:off x="7375498" y="5633642"/>
            <a:ext cx="1005406" cy="65861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 PROC</a:t>
            </a:r>
            <a:endParaRPr lang="pt-PT" b="1" dirty="0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1B24FF7-BA25-E068-0435-4E9F65DA4FE9}"/>
              </a:ext>
            </a:extLst>
          </p:cNvPr>
          <p:cNvSpPr/>
          <p:nvPr/>
        </p:nvSpPr>
        <p:spPr>
          <a:xfrm>
            <a:off x="3388975" y="3761359"/>
            <a:ext cx="5414039" cy="44270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PWR MNGR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7C09B3A-6289-0A84-8B12-F72D5B9460D2}"/>
              </a:ext>
            </a:extLst>
          </p:cNvPr>
          <p:cNvSpPr/>
          <p:nvPr/>
        </p:nvSpPr>
        <p:spPr>
          <a:xfrm>
            <a:off x="5247382" y="999604"/>
            <a:ext cx="1697231" cy="65039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CPU VFO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BC17595-913D-F6CA-B7B3-5B40F5B69599}"/>
              </a:ext>
            </a:extLst>
          </p:cNvPr>
          <p:cNvSpPr/>
          <p:nvPr/>
        </p:nvSpPr>
        <p:spPr>
          <a:xfrm>
            <a:off x="5191460" y="5633643"/>
            <a:ext cx="1809065" cy="679376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CPU BFO</a:t>
            </a:r>
          </a:p>
        </p:txBody>
      </p:sp>
      <p:sp>
        <p:nvSpPr>
          <p:cNvPr id="12" name="Rectangle 11">
            <a:hlinkClick r:id="rId3" action="ppaction://hlinksldjump"/>
            <a:extLst>
              <a:ext uri="{FF2B5EF4-FFF2-40B4-BE49-F238E27FC236}">
                <a16:creationId xmlns:a16="http://schemas.microsoft.com/office/drawing/2014/main" id="{949B44A4-C526-454B-2F81-CCF84FEA9333}"/>
              </a:ext>
            </a:extLst>
          </p:cNvPr>
          <p:cNvSpPr/>
          <p:nvPr/>
        </p:nvSpPr>
        <p:spPr>
          <a:xfrm>
            <a:off x="3388974" y="5633634"/>
            <a:ext cx="1623780" cy="679375"/>
          </a:xfrm>
          <a:custGeom>
            <a:avLst/>
            <a:gdLst>
              <a:gd name="connsiteX0" fmla="*/ 0 w 1623780"/>
              <a:gd name="connsiteY0" fmla="*/ 0 h 679375"/>
              <a:gd name="connsiteX1" fmla="*/ 525022 w 1623780"/>
              <a:gd name="connsiteY1" fmla="*/ 0 h 679375"/>
              <a:gd name="connsiteX2" fmla="*/ 1066282 w 1623780"/>
              <a:gd name="connsiteY2" fmla="*/ 0 h 679375"/>
              <a:gd name="connsiteX3" fmla="*/ 1623780 w 1623780"/>
              <a:gd name="connsiteY3" fmla="*/ 0 h 679375"/>
              <a:gd name="connsiteX4" fmla="*/ 1623780 w 1623780"/>
              <a:gd name="connsiteY4" fmla="*/ 339688 h 679375"/>
              <a:gd name="connsiteX5" fmla="*/ 1623780 w 1623780"/>
              <a:gd name="connsiteY5" fmla="*/ 679375 h 679375"/>
              <a:gd name="connsiteX6" fmla="*/ 1082520 w 1623780"/>
              <a:gd name="connsiteY6" fmla="*/ 679375 h 679375"/>
              <a:gd name="connsiteX7" fmla="*/ 573736 w 1623780"/>
              <a:gd name="connsiteY7" fmla="*/ 679375 h 679375"/>
              <a:gd name="connsiteX8" fmla="*/ 0 w 1623780"/>
              <a:gd name="connsiteY8" fmla="*/ 679375 h 679375"/>
              <a:gd name="connsiteX9" fmla="*/ 0 w 1623780"/>
              <a:gd name="connsiteY9" fmla="*/ 346481 h 679375"/>
              <a:gd name="connsiteX10" fmla="*/ 0 w 1623780"/>
              <a:gd name="connsiteY10" fmla="*/ 0 h 679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23780" h="679375" fill="none" extrusionOk="0">
                <a:moveTo>
                  <a:pt x="0" y="0"/>
                </a:moveTo>
                <a:cubicBezTo>
                  <a:pt x="105970" y="-49459"/>
                  <a:pt x="404943" y="54110"/>
                  <a:pt x="525022" y="0"/>
                </a:cubicBezTo>
                <a:cubicBezTo>
                  <a:pt x="645101" y="-54110"/>
                  <a:pt x="913779" y="30721"/>
                  <a:pt x="1066282" y="0"/>
                </a:cubicBezTo>
                <a:cubicBezTo>
                  <a:pt x="1218785" y="-30721"/>
                  <a:pt x="1439266" y="7230"/>
                  <a:pt x="1623780" y="0"/>
                </a:cubicBezTo>
                <a:cubicBezTo>
                  <a:pt x="1632757" y="108778"/>
                  <a:pt x="1594635" y="224570"/>
                  <a:pt x="1623780" y="339688"/>
                </a:cubicBezTo>
                <a:cubicBezTo>
                  <a:pt x="1652925" y="454806"/>
                  <a:pt x="1606340" y="536157"/>
                  <a:pt x="1623780" y="679375"/>
                </a:cubicBezTo>
                <a:cubicBezTo>
                  <a:pt x="1425644" y="728526"/>
                  <a:pt x="1210318" y="650985"/>
                  <a:pt x="1082520" y="679375"/>
                </a:cubicBezTo>
                <a:cubicBezTo>
                  <a:pt x="954722" y="707765"/>
                  <a:pt x="766579" y="628075"/>
                  <a:pt x="573736" y="679375"/>
                </a:cubicBezTo>
                <a:cubicBezTo>
                  <a:pt x="380893" y="730675"/>
                  <a:pt x="170793" y="679088"/>
                  <a:pt x="0" y="679375"/>
                </a:cubicBezTo>
                <a:cubicBezTo>
                  <a:pt x="-30185" y="587432"/>
                  <a:pt x="25651" y="491710"/>
                  <a:pt x="0" y="346481"/>
                </a:cubicBezTo>
                <a:cubicBezTo>
                  <a:pt x="-25651" y="201252"/>
                  <a:pt x="26527" y="103341"/>
                  <a:pt x="0" y="0"/>
                </a:cubicBezTo>
                <a:close/>
              </a:path>
              <a:path w="1623780" h="679375" stroke="0" extrusionOk="0">
                <a:moveTo>
                  <a:pt x="0" y="0"/>
                </a:moveTo>
                <a:cubicBezTo>
                  <a:pt x="235950" y="-54784"/>
                  <a:pt x="375441" y="34758"/>
                  <a:pt x="525022" y="0"/>
                </a:cubicBezTo>
                <a:cubicBezTo>
                  <a:pt x="674603" y="-34758"/>
                  <a:pt x="895007" y="18047"/>
                  <a:pt x="1017569" y="0"/>
                </a:cubicBezTo>
                <a:cubicBezTo>
                  <a:pt x="1140131" y="-18047"/>
                  <a:pt x="1466126" y="9082"/>
                  <a:pt x="1623780" y="0"/>
                </a:cubicBezTo>
                <a:cubicBezTo>
                  <a:pt x="1639838" y="129830"/>
                  <a:pt x="1618315" y="226045"/>
                  <a:pt x="1623780" y="332894"/>
                </a:cubicBezTo>
                <a:cubicBezTo>
                  <a:pt x="1629245" y="439743"/>
                  <a:pt x="1617536" y="607632"/>
                  <a:pt x="1623780" y="679375"/>
                </a:cubicBezTo>
                <a:cubicBezTo>
                  <a:pt x="1416539" y="735770"/>
                  <a:pt x="1340468" y="653086"/>
                  <a:pt x="1114996" y="679375"/>
                </a:cubicBezTo>
                <a:cubicBezTo>
                  <a:pt x="889524" y="705664"/>
                  <a:pt x="825679" y="671757"/>
                  <a:pt x="606211" y="679375"/>
                </a:cubicBezTo>
                <a:cubicBezTo>
                  <a:pt x="386744" y="686993"/>
                  <a:pt x="284579" y="670053"/>
                  <a:pt x="0" y="679375"/>
                </a:cubicBezTo>
                <a:cubicBezTo>
                  <a:pt x="-23610" y="561140"/>
                  <a:pt x="23695" y="452680"/>
                  <a:pt x="0" y="360069"/>
                </a:cubicBezTo>
                <a:cubicBezTo>
                  <a:pt x="-23695" y="267458"/>
                  <a:pt x="28941" y="149967"/>
                  <a:pt x="0" y="0"/>
                </a:cubicBezTo>
                <a:close/>
              </a:path>
            </a:pathLst>
          </a:custGeom>
          <a:gradFill flip="none" rotWithShape="1">
            <a:gsLst>
              <a:gs pos="55000">
                <a:schemeClr val="accent6">
                  <a:tint val="66000"/>
                  <a:satMod val="160000"/>
                  <a:alpha val="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glow>
              <a:schemeClr val="accent1"/>
            </a:glow>
            <a:reflection stA="0" endPos="65000" dist="50800" dir="5400000" sy="-100000" algn="bl" rotWithShape="0"/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cmpd="sng">
                  <a:solidFill>
                    <a:schemeClr val="accent6">
                      <a:shade val="15000"/>
                    </a:schemeClr>
                  </a:solidFill>
                  <a:prstDash val="lgDash"/>
                </a:ln>
              </a:rPr>
              <a:t>S-meter + SWR meter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4083D4D8-8E51-680F-E68C-1DB663E3C6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040E6B58-0FD3-59FF-B050-38C07137914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7" name="Picture 16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87432D5A-88FB-559E-D50C-2CD6827293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280" y="829339"/>
            <a:ext cx="1219423" cy="942153"/>
          </a:xfrm>
          <a:prstGeom prst="rect">
            <a:avLst/>
          </a:prstGeom>
        </p:spPr>
      </p:pic>
      <p:pic>
        <p:nvPicPr>
          <p:cNvPr id="16" name="Picture 15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9FCF8829-95A5-4767-C9E1-63032D19563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1750294"/>
            <a:ext cx="2903001" cy="639571"/>
          </a:xfrm>
          <a:prstGeom prst="rect">
            <a:avLst/>
          </a:prstGeom>
        </p:spPr>
      </p:pic>
      <p:pic>
        <p:nvPicPr>
          <p:cNvPr id="18" name="Picture 17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5079DDAE-D237-25D7-780C-9B5A3FD454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2397937"/>
            <a:ext cx="2903001" cy="675232"/>
          </a:xfrm>
          <a:prstGeom prst="rect">
            <a:avLst/>
          </a:prstGeom>
        </p:spPr>
      </p:pic>
      <p:pic>
        <p:nvPicPr>
          <p:cNvPr id="20" name="Picture 19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28782218-661E-BD34-6DA7-901BDF0F572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3070488"/>
            <a:ext cx="2888198" cy="522000"/>
          </a:xfrm>
          <a:prstGeom prst="rect">
            <a:avLst/>
          </a:prstGeom>
        </p:spPr>
      </p:pic>
      <p:pic>
        <p:nvPicPr>
          <p:cNvPr id="21" name="Picture 20" descr="A close up of a machine&#10;&#10;AI-generated content may be incorrect.">
            <a:extLst>
              <a:ext uri="{FF2B5EF4-FFF2-40B4-BE49-F238E27FC236}">
                <a16:creationId xmlns:a16="http://schemas.microsoft.com/office/drawing/2014/main" id="{26EE8AF7-2349-8C6F-3151-B15F93593A1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3625757"/>
            <a:ext cx="2903002" cy="615994"/>
          </a:xfrm>
          <a:prstGeom prst="rect">
            <a:avLst/>
          </a:prstGeom>
        </p:spPr>
      </p:pic>
      <p:pic>
        <p:nvPicPr>
          <p:cNvPr id="22" name="Picture 21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13B77179-2A69-CEC6-F5DC-DCCF41EA88A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4243160"/>
            <a:ext cx="2888198" cy="613258"/>
          </a:xfrm>
          <a:prstGeom prst="rect">
            <a:avLst/>
          </a:prstGeom>
        </p:spPr>
      </p:pic>
      <p:pic>
        <p:nvPicPr>
          <p:cNvPr id="23" name="Picture 22" descr="A circuit board with different components&#10;&#10;AI-generated content may be incorrect.">
            <a:extLst>
              <a:ext uri="{FF2B5EF4-FFF2-40B4-BE49-F238E27FC236}">
                <a16:creationId xmlns:a16="http://schemas.microsoft.com/office/drawing/2014/main" id="{965330B3-B43D-5BB8-8F82-56E2066B9EE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4850934"/>
            <a:ext cx="2888197" cy="662377"/>
          </a:xfrm>
          <a:prstGeom prst="rect">
            <a:avLst/>
          </a:prstGeom>
        </p:spPr>
      </p:pic>
      <p:pic>
        <p:nvPicPr>
          <p:cNvPr id="24" name="Picture 23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7B2B0382-C7C4-EBCD-098F-93C8D35930E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5282" y="5522656"/>
            <a:ext cx="841418" cy="984785"/>
          </a:xfrm>
          <a:prstGeom prst="rect">
            <a:avLst/>
          </a:prstGeom>
        </p:spPr>
      </p:pic>
      <p:pic>
        <p:nvPicPr>
          <p:cNvPr id="25" name="Picture 24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FFFC705C-9DB4-62CB-4AEC-B7EB5CE696C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997360" y="5050503"/>
            <a:ext cx="984677" cy="1903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564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465683-5BAA-3DFF-F100-141E5E5318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63E266A-1E9E-EA0E-E1BF-1182F8E95400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8DBA98E-29CF-2A5F-C342-9AD542566B99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AC6054F8-227D-32EE-1918-C75AC3581B4F}"/>
              </a:ext>
            </a:extLst>
          </p:cNvPr>
          <p:cNvSpPr/>
          <p:nvPr/>
        </p:nvSpPr>
        <p:spPr>
          <a:xfrm>
            <a:off x="4794368" y="899272"/>
            <a:ext cx="2603264" cy="339688"/>
          </a:xfrm>
          <a:custGeom>
            <a:avLst/>
            <a:gdLst>
              <a:gd name="connsiteX0" fmla="*/ 0 w 2603264"/>
              <a:gd name="connsiteY0" fmla="*/ 0 h 339688"/>
              <a:gd name="connsiteX1" fmla="*/ 494620 w 2603264"/>
              <a:gd name="connsiteY1" fmla="*/ 0 h 339688"/>
              <a:gd name="connsiteX2" fmla="*/ 1015273 w 2603264"/>
              <a:gd name="connsiteY2" fmla="*/ 0 h 339688"/>
              <a:gd name="connsiteX3" fmla="*/ 1561958 w 2603264"/>
              <a:gd name="connsiteY3" fmla="*/ 0 h 339688"/>
              <a:gd name="connsiteX4" fmla="*/ 2108644 w 2603264"/>
              <a:gd name="connsiteY4" fmla="*/ 0 h 339688"/>
              <a:gd name="connsiteX5" fmla="*/ 2603264 w 2603264"/>
              <a:gd name="connsiteY5" fmla="*/ 0 h 339688"/>
              <a:gd name="connsiteX6" fmla="*/ 2603264 w 2603264"/>
              <a:gd name="connsiteY6" fmla="*/ 339688 h 339688"/>
              <a:gd name="connsiteX7" fmla="*/ 2030546 w 2603264"/>
              <a:gd name="connsiteY7" fmla="*/ 339688 h 339688"/>
              <a:gd name="connsiteX8" fmla="*/ 1457828 w 2603264"/>
              <a:gd name="connsiteY8" fmla="*/ 339688 h 339688"/>
              <a:gd name="connsiteX9" fmla="*/ 937175 w 2603264"/>
              <a:gd name="connsiteY9" fmla="*/ 339688 h 339688"/>
              <a:gd name="connsiteX10" fmla="*/ 0 w 2603264"/>
              <a:gd name="connsiteY10" fmla="*/ 339688 h 339688"/>
              <a:gd name="connsiteX11" fmla="*/ 0 w 2603264"/>
              <a:gd name="connsiteY11" fmla="*/ 0 h 3396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03264" h="339688" fill="none" extrusionOk="0">
                <a:moveTo>
                  <a:pt x="0" y="0"/>
                </a:moveTo>
                <a:cubicBezTo>
                  <a:pt x="244853" y="-57451"/>
                  <a:pt x="283422" y="32049"/>
                  <a:pt x="494620" y="0"/>
                </a:cubicBezTo>
                <a:cubicBezTo>
                  <a:pt x="705818" y="-32049"/>
                  <a:pt x="870650" y="42646"/>
                  <a:pt x="1015273" y="0"/>
                </a:cubicBezTo>
                <a:cubicBezTo>
                  <a:pt x="1159896" y="-42646"/>
                  <a:pt x="1353050" y="29120"/>
                  <a:pt x="1561958" y="0"/>
                </a:cubicBezTo>
                <a:cubicBezTo>
                  <a:pt x="1770866" y="-29120"/>
                  <a:pt x="1842672" y="33700"/>
                  <a:pt x="2108644" y="0"/>
                </a:cubicBezTo>
                <a:cubicBezTo>
                  <a:pt x="2374616" y="-33700"/>
                  <a:pt x="2388365" y="6898"/>
                  <a:pt x="2603264" y="0"/>
                </a:cubicBezTo>
                <a:cubicBezTo>
                  <a:pt x="2618285" y="96277"/>
                  <a:pt x="2570959" y="263410"/>
                  <a:pt x="2603264" y="339688"/>
                </a:cubicBezTo>
                <a:cubicBezTo>
                  <a:pt x="2448062" y="382320"/>
                  <a:pt x="2280547" y="285366"/>
                  <a:pt x="2030546" y="339688"/>
                </a:cubicBezTo>
                <a:cubicBezTo>
                  <a:pt x="1780545" y="394010"/>
                  <a:pt x="1622098" y="330405"/>
                  <a:pt x="1457828" y="339688"/>
                </a:cubicBezTo>
                <a:cubicBezTo>
                  <a:pt x="1293558" y="348971"/>
                  <a:pt x="1161861" y="336350"/>
                  <a:pt x="937175" y="339688"/>
                </a:cubicBezTo>
                <a:cubicBezTo>
                  <a:pt x="712489" y="343026"/>
                  <a:pt x="301569" y="330325"/>
                  <a:pt x="0" y="339688"/>
                </a:cubicBezTo>
                <a:cubicBezTo>
                  <a:pt x="-8907" y="195049"/>
                  <a:pt x="1608" y="110162"/>
                  <a:pt x="0" y="0"/>
                </a:cubicBezTo>
                <a:close/>
              </a:path>
              <a:path w="2603264" h="339688" stroke="0" extrusionOk="0">
                <a:moveTo>
                  <a:pt x="0" y="0"/>
                </a:moveTo>
                <a:cubicBezTo>
                  <a:pt x="209673" y="-5043"/>
                  <a:pt x="284700" y="20961"/>
                  <a:pt x="494620" y="0"/>
                </a:cubicBezTo>
                <a:cubicBezTo>
                  <a:pt x="704540" y="-20961"/>
                  <a:pt x="820551" y="18790"/>
                  <a:pt x="937175" y="0"/>
                </a:cubicBezTo>
                <a:cubicBezTo>
                  <a:pt x="1053800" y="-18790"/>
                  <a:pt x="1226626" y="25569"/>
                  <a:pt x="1509893" y="0"/>
                </a:cubicBezTo>
                <a:cubicBezTo>
                  <a:pt x="1793160" y="-25569"/>
                  <a:pt x="1795979" y="6021"/>
                  <a:pt x="2004513" y="0"/>
                </a:cubicBezTo>
                <a:cubicBezTo>
                  <a:pt x="2213047" y="-6021"/>
                  <a:pt x="2326267" y="25317"/>
                  <a:pt x="2603264" y="0"/>
                </a:cubicBezTo>
                <a:cubicBezTo>
                  <a:pt x="2615132" y="140414"/>
                  <a:pt x="2570830" y="172773"/>
                  <a:pt x="2603264" y="339688"/>
                </a:cubicBezTo>
                <a:cubicBezTo>
                  <a:pt x="2359833" y="357399"/>
                  <a:pt x="2239569" y="307885"/>
                  <a:pt x="2082611" y="339688"/>
                </a:cubicBezTo>
                <a:cubicBezTo>
                  <a:pt x="1925653" y="371491"/>
                  <a:pt x="1650411" y="322586"/>
                  <a:pt x="1509893" y="339688"/>
                </a:cubicBezTo>
                <a:cubicBezTo>
                  <a:pt x="1369375" y="356790"/>
                  <a:pt x="1269622" y="302589"/>
                  <a:pt x="1067338" y="339688"/>
                </a:cubicBezTo>
                <a:cubicBezTo>
                  <a:pt x="865054" y="376787"/>
                  <a:pt x="756259" y="321936"/>
                  <a:pt x="546685" y="339688"/>
                </a:cubicBezTo>
                <a:cubicBezTo>
                  <a:pt x="337111" y="357440"/>
                  <a:pt x="118723" y="327897"/>
                  <a:pt x="0" y="339688"/>
                </a:cubicBezTo>
                <a:cubicBezTo>
                  <a:pt x="-30821" y="233406"/>
                  <a:pt x="9723" y="84264"/>
                  <a:pt x="0" y="0"/>
                </a:cubicBezTo>
                <a:close/>
              </a:path>
            </a:pathLst>
          </a:custGeom>
          <a:gradFill flip="none" rotWithShape="1">
            <a:gsLst>
              <a:gs pos="55000">
                <a:schemeClr val="accent6">
                  <a:tint val="66000"/>
                  <a:satMod val="160000"/>
                  <a:alpha val="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glow>
              <a:schemeClr val="accent1"/>
            </a:glow>
            <a:reflection stA="0" endPos="65000" dist="50800" dir="5400000" sy="-100000" algn="bl" rotWithShape="0"/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cmpd="sng">
                  <a:solidFill>
                    <a:schemeClr val="accent6">
                      <a:shade val="15000"/>
                    </a:schemeClr>
                  </a:solidFill>
                  <a:prstDash val="lgDash"/>
                </a:ln>
              </a:rPr>
              <a:t>S-meter + SWR meter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BE6116C7-1EED-ABDB-7B37-2B60AE5BFD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0670A9F4-12AA-3E75-090E-27DD16C4A0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26" name="Picture 25" descr="A close-up of a circuit board&#10;&#10;AI-generated content may be incorrect.">
            <a:hlinkClick r:id="rId4" action="ppaction://hlinksldjump"/>
            <a:extLst>
              <a:ext uri="{FF2B5EF4-FFF2-40B4-BE49-F238E27FC236}">
                <a16:creationId xmlns:a16="http://schemas.microsoft.com/office/drawing/2014/main" id="{D55A0A98-2E14-294B-36D3-A6E22FFDEC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970" y="1326508"/>
            <a:ext cx="8284055" cy="5093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665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672A7A-A175-43E5-E680-2379671053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1141AAE-BF03-5474-198C-D1B1055654C0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1F3F5A9-C7D5-3CDB-53D6-CD97A8F9C2CE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6D72860D-EDC4-78BA-2A65-3CC8FE77CDE5}"/>
              </a:ext>
            </a:extLst>
          </p:cNvPr>
          <p:cNvSpPr/>
          <p:nvPr/>
        </p:nvSpPr>
        <p:spPr>
          <a:xfrm>
            <a:off x="3388974" y="5017959"/>
            <a:ext cx="5414039" cy="44269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BPF+TX/RX </a:t>
            </a:r>
            <a:r>
              <a:rPr lang="pt-PT" b="1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relays+Pre+ATT</a:t>
            </a:r>
            <a:endParaRPr lang="pt-PT" b="1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84FC38C-F191-E589-9F34-633669D369C1}"/>
              </a:ext>
            </a:extLst>
          </p:cNvPr>
          <p:cNvSpPr/>
          <p:nvPr/>
        </p:nvSpPr>
        <p:spPr>
          <a:xfrm>
            <a:off x="3388977" y="2418461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DDS-VFO+DDS-BFO+SSB-MOD+TX </a:t>
            </a:r>
            <a:r>
              <a:rPr lang="pt-PT" b="1" dirty="0" err="1"/>
              <a:t>Drv</a:t>
            </a:r>
            <a:endParaRPr lang="pt-PT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7254939-3C04-872F-1F10-41C24A50FC2F}"/>
              </a:ext>
            </a:extLst>
          </p:cNvPr>
          <p:cNvSpPr/>
          <p:nvPr/>
        </p:nvSpPr>
        <p:spPr>
          <a:xfrm>
            <a:off x="3388976" y="3000042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 err="1"/>
              <a:t>Audio</a:t>
            </a:r>
            <a:r>
              <a:rPr lang="pt-PT" b="1" dirty="0"/>
              <a:t> </a:t>
            </a:r>
            <a:r>
              <a:rPr lang="pt-PT" b="1" dirty="0" err="1"/>
              <a:t>Amp</a:t>
            </a:r>
            <a:r>
              <a:rPr lang="pt-PT" b="1" dirty="0"/>
              <a:t> + AGC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2C9DE78-5915-33EC-95D0-3DF9DCC28FE9}"/>
              </a:ext>
            </a:extLst>
          </p:cNvPr>
          <p:cNvSpPr/>
          <p:nvPr/>
        </p:nvSpPr>
        <p:spPr>
          <a:xfrm>
            <a:off x="3388980" y="1803708"/>
            <a:ext cx="5414039" cy="44270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RF </a:t>
            </a:r>
            <a:r>
              <a:rPr lang="pt-PT" b="1" dirty="0" err="1"/>
              <a:t>Front</a:t>
            </a:r>
            <a:r>
              <a:rPr lang="pt-PT" b="1" dirty="0"/>
              <a:t> </a:t>
            </a:r>
            <a:r>
              <a:rPr lang="pt-PT" b="1" dirty="0" err="1"/>
              <a:t>End</a:t>
            </a:r>
            <a:r>
              <a:rPr lang="pt-PT" b="1" dirty="0"/>
              <a:t> + FI + SSB Dem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A098358-CA04-D303-F1AD-97B415364C21}"/>
              </a:ext>
            </a:extLst>
          </p:cNvPr>
          <p:cNvSpPr/>
          <p:nvPr/>
        </p:nvSpPr>
        <p:spPr>
          <a:xfrm>
            <a:off x="3388974" y="4355366"/>
            <a:ext cx="5414039" cy="44270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TX PA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0B4F469-0191-57EA-56AA-41C7F380E6DA}"/>
              </a:ext>
            </a:extLst>
          </p:cNvPr>
          <p:cNvSpPr/>
          <p:nvPr/>
        </p:nvSpPr>
        <p:spPr>
          <a:xfrm>
            <a:off x="7375498" y="5633642"/>
            <a:ext cx="1005406" cy="65861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 PROC</a:t>
            </a:r>
            <a:endParaRPr lang="pt-PT" b="1" dirty="0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36C43A-EC66-0ABE-9704-2472BBD31305}"/>
              </a:ext>
            </a:extLst>
          </p:cNvPr>
          <p:cNvSpPr/>
          <p:nvPr/>
        </p:nvSpPr>
        <p:spPr>
          <a:xfrm>
            <a:off x="3388975" y="3761359"/>
            <a:ext cx="5414039" cy="44270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PWR MNGR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DBF529-1E28-0907-37F0-81847AE9FCB3}"/>
              </a:ext>
            </a:extLst>
          </p:cNvPr>
          <p:cNvSpPr/>
          <p:nvPr/>
        </p:nvSpPr>
        <p:spPr>
          <a:xfrm>
            <a:off x="5247382" y="999604"/>
            <a:ext cx="1697231" cy="65039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solidFill>
                  <a:srgbClr val="FFFFFF"/>
                </a:solidFill>
              </a:rPr>
              <a:t>CPU VFO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C8E734-717C-BD99-2C25-48B58346B14A}"/>
              </a:ext>
            </a:extLst>
          </p:cNvPr>
          <p:cNvSpPr/>
          <p:nvPr/>
        </p:nvSpPr>
        <p:spPr>
          <a:xfrm>
            <a:off x="5191460" y="5633643"/>
            <a:ext cx="1809065" cy="679376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/>
              <a:t>CPU BFO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5277E2D-1475-030E-A548-B8DFA47D7AA0}"/>
              </a:ext>
            </a:extLst>
          </p:cNvPr>
          <p:cNvSpPr/>
          <p:nvPr/>
        </p:nvSpPr>
        <p:spPr>
          <a:xfrm>
            <a:off x="3388974" y="5633634"/>
            <a:ext cx="1623780" cy="679375"/>
          </a:xfrm>
          <a:custGeom>
            <a:avLst/>
            <a:gdLst>
              <a:gd name="connsiteX0" fmla="*/ 0 w 1623780"/>
              <a:gd name="connsiteY0" fmla="*/ 0 h 679375"/>
              <a:gd name="connsiteX1" fmla="*/ 525022 w 1623780"/>
              <a:gd name="connsiteY1" fmla="*/ 0 h 679375"/>
              <a:gd name="connsiteX2" fmla="*/ 1066282 w 1623780"/>
              <a:gd name="connsiteY2" fmla="*/ 0 h 679375"/>
              <a:gd name="connsiteX3" fmla="*/ 1623780 w 1623780"/>
              <a:gd name="connsiteY3" fmla="*/ 0 h 679375"/>
              <a:gd name="connsiteX4" fmla="*/ 1623780 w 1623780"/>
              <a:gd name="connsiteY4" fmla="*/ 339688 h 679375"/>
              <a:gd name="connsiteX5" fmla="*/ 1623780 w 1623780"/>
              <a:gd name="connsiteY5" fmla="*/ 679375 h 679375"/>
              <a:gd name="connsiteX6" fmla="*/ 1082520 w 1623780"/>
              <a:gd name="connsiteY6" fmla="*/ 679375 h 679375"/>
              <a:gd name="connsiteX7" fmla="*/ 573736 w 1623780"/>
              <a:gd name="connsiteY7" fmla="*/ 679375 h 679375"/>
              <a:gd name="connsiteX8" fmla="*/ 0 w 1623780"/>
              <a:gd name="connsiteY8" fmla="*/ 679375 h 679375"/>
              <a:gd name="connsiteX9" fmla="*/ 0 w 1623780"/>
              <a:gd name="connsiteY9" fmla="*/ 346481 h 679375"/>
              <a:gd name="connsiteX10" fmla="*/ 0 w 1623780"/>
              <a:gd name="connsiteY10" fmla="*/ 0 h 679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23780" h="679375" fill="none" extrusionOk="0">
                <a:moveTo>
                  <a:pt x="0" y="0"/>
                </a:moveTo>
                <a:cubicBezTo>
                  <a:pt x="105970" y="-49459"/>
                  <a:pt x="404943" y="54110"/>
                  <a:pt x="525022" y="0"/>
                </a:cubicBezTo>
                <a:cubicBezTo>
                  <a:pt x="645101" y="-54110"/>
                  <a:pt x="913779" y="30721"/>
                  <a:pt x="1066282" y="0"/>
                </a:cubicBezTo>
                <a:cubicBezTo>
                  <a:pt x="1218785" y="-30721"/>
                  <a:pt x="1439266" y="7230"/>
                  <a:pt x="1623780" y="0"/>
                </a:cubicBezTo>
                <a:cubicBezTo>
                  <a:pt x="1632757" y="108778"/>
                  <a:pt x="1594635" y="224570"/>
                  <a:pt x="1623780" y="339688"/>
                </a:cubicBezTo>
                <a:cubicBezTo>
                  <a:pt x="1652925" y="454806"/>
                  <a:pt x="1606340" y="536157"/>
                  <a:pt x="1623780" y="679375"/>
                </a:cubicBezTo>
                <a:cubicBezTo>
                  <a:pt x="1425644" y="728526"/>
                  <a:pt x="1210318" y="650985"/>
                  <a:pt x="1082520" y="679375"/>
                </a:cubicBezTo>
                <a:cubicBezTo>
                  <a:pt x="954722" y="707765"/>
                  <a:pt x="766579" y="628075"/>
                  <a:pt x="573736" y="679375"/>
                </a:cubicBezTo>
                <a:cubicBezTo>
                  <a:pt x="380893" y="730675"/>
                  <a:pt x="170793" y="679088"/>
                  <a:pt x="0" y="679375"/>
                </a:cubicBezTo>
                <a:cubicBezTo>
                  <a:pt x="-30185" y="587432"/>
                  <a:pt x="25651" y="491710"/>
                  <a:pt x="0" y="346481"/>
                </a:cubicBezTo>
                <a:cubicBezTo>
                  <a:pt x="-25651" y="201252"/>
                  <a:pt x="26527" y="103341"/>
                  <a:pt x="0" y="0"/>
                </a:cubicBezTo>
                <a:close/>
              </a:path>
              <a:path w="1623780" h="679375" stroke="0" extrusionOk="0">
                <a:moveTo>
                  <a:pt x="0" y="0"/>
                </a:moveTo>
                <a:cubicBezTo>
                  <a:pt x="235950" y="-54784"/>
                  <a:pt x="375441" y="34758"/>
                  <a:pt x="525022" y="0"/>
                </a:cubicBezTo>
                <a:cubicBezTo>
                  <a:pt x="674603" y="-34758"/>
                  <a:pt x="895007" y="18047"/>
                  <a:pt x="1017569" y="0"/>
                </a:cubicBezTo>
                <a:cubicBezTo>
                  <a:pt x="1140131" y="-18047"/>
                  <a:pt x="1466126" y="9082"/>
                  <a:pt x="1623780" y="0"/>
                </a:cubicBezTo>
                <a:cubicBezTo>
                  <a:pt x="1639838" y="129830"/>
                  <a:pt x="1618315" y="226045"/>
                  <a:pt x="1623780" y="332894"/>
                </a:cubicBezTo>
                <a:cubicBezTo>
                  <a:pt x="1629245" y="439743"/>
                  <a:pt x="1617536" y="607632"/>
                  <a:pt x="1623780" y="679375"/>
                </a:cubicBezTo>
                <a:cubicBezTo>
                  <a:pt x="1416539" y="735770"/>
                  <a:pt x="1340468" y="653086"/>
                  <a:pt x="1114996" y="679375"/>
                </a:cubicBezTo>
                <a:cubicBezTo>
                  <a:pt x="889524" y="705664"/>
                  <a:pt x="825679" y="671757"/>
                  <a:pt x="606211" y="679375"/>
                </a:cubicBezTo>
                <a:cubicBezTo>
                  <a:pt x="386744" y="686993"/>
                  <a:pt x="284579" y="670053"/>
                  <a:pt x="0" y="679375"/>
                </a:cubicBezTo>
                <a:cubicBezTo>
                  <a:pt x="-23610" y="561140"/>
                  <a:pt x="23695" y="452680"/>
                  <a:pt x="0" y="360069"/>
                </a:cubicBezTo>
                <a:cubicBezTo>
                  <a:pt x="-23695" y="267458"/>
                  <a:pt x="28941" y="149967"/>
                  <a:pt x="0" y="0"/>
                </a:cubicBezTo>
                <a:close/>
              </a:path>
            </a:pathLst>
          </a:custGeom>
          <a:gradFill flip="none" rotWithShape="1">
            <a:gsLst>
              <a:gs pos="55000">
                <a:schemeClr val="accent6">
                  <a:tint val="66000"/>
                  <a:satMod val="160000"/>
                  <a:alpha val="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glow>
              <a:schemeClr val="accent1"/>
            </a:glow>
            <a:reflection stA="0" endPos="65000" dist="50800" dir="5400000" sy="-100000" algn="bl" rotWithShape="0"/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b="1" dirty="0">
                <a:ln cmpd="sng">
                  <a:solidFill>
                    <a:schemeClr val="accent6">
                      <a:shade val="15000"/>
                    </a:schemeClr>
                  </a:solidFill>
                  <a:prstDash val="lgDash"/>
                </a:ln>
              </a:rPr>
              <a:t>S-meter + SWR meter</a:t>
            </a:r>
          </a:p>
        </p:txBody>
      </p: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AF0D927B-2AE1-BEB8-A02D-4B0F3EA258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4" name="Picture 1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0080AF7A-ABA1-8CF5-5AA4-786169D6A4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7" name="Picture 16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1F21CE72-AE7D-0CAB-95DD-657D5DAB17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280" y="829339"/>
            <a:ext cx="1219423" cy="942153"/>
          </a:xfrm>
          <a:prstGeom prst="rect">
            <a:avLst/>
          </a:prstGeom>
        </p:spPr>
      </p:pic>
      <p:pic>
        <p:nvPicPr>
          <p:cNvPr id="16" name="Picture 15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FD1D7191-5716-96A8-8225-11BA6E7C3BF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1750294"/>
            <a:ext cx="2903001" cy="639571"/>
          </a:xfrm>
          <a:prstGeom prst="rect">
            <a:avLst/>
          </a:prstGeom>
        </p:spPr>
      </p:pic>
      <p:pic>
        <p:nvPicPr>
          <p:cNvPr id="18" name="Picture 17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0DE79911-F05E-229D-A71C-5E972C747DF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2397937"/>
            <a:ext cx="2903001" cy="675232"/>
          </a:xfrm>
          <a:prstGeom prst="rect">
            <a:avLst/>
          </a:prstGeom>
        </p:spPr>
      </p:pic>
      <p:pic>
        <p:nvPicPr>
          <p:cNvPr id="20" name="Picture 19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4D6EEC14-4FC7-AC9A-67F1-3FB32DF1347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3070488"/>
            <a:ext cx="2888198" cy="522000"/>
          </a:xfrm>
          <a:prstGeom prst="rect">
            <a:avLst/>
          </a:prstGeom>
        </p:spPr>
      </p:pic>
      <p:pic>
        <p:nvPicPr>
          <p:cNvPr id="21" name="Picture 20" descr="A close up of a machine&#10;&#10;AI-generated content may be incorrect.">
            <a:extLst>
              <a:ext uri="{FF2B5EF4-FFF2-40B4-BE49-F238E27FC236}">
                <a16:creationId xmlns:a16="http://schemas.microsoft.com/office/drawing/2014/main" id="{7982ED9D-77F2-CED7-C047-232A813F19D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3625757"/>
            <a:ext cx="2903002" cy="615994"/>
          </a:xfrm>
          <a:prstGeom prst="rect">
            <a:avLst/>
          </a:prstGeom>
        </p:spPr>
      </p:pic>
      <p:pic>
        <p:nvPicPr>
          <p:cNvPr id="22" name="Picture 21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F27A982F-17A7-5034-AEDF-C80923F46BF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6" y="4243160"/>
            <a:ext cx="2888198" cy="613258"/>
          </a:xfrm>
          <a:prstGeom prst="rect">
            <a:avLst/>
          </a:prstGeom>
        </p:spPr>
      </p:pic>
      <p:pic>
        <p:nvPicPr>
          <p:cNvPr id="23" name="Picture 22" descr="A circuit board with different components&#10;&#10;AI-generated content may be incorrect.">
            <a:extLst>
              <a:ext uri="{FF2B5EF4-FFF2-40B4-BE49-F238E27FC236}">
                <a16:creationId xmlns:a16="http://schemas.microsoft.com/office/drawing/2014/main" id="{BDA08FA3-D67A-FDF3-7E9F-814EA3A1491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547" y="4850934"/>
            <a:ext cx="2888197" cy="662377"/>
          </a:xfrm>
          <a:prstGeom prst="rect">
            <a:avLst/>
          </a:prstGeom>
        </p:spPr>
      </p:pic>
      <p:pic>
        <p:nvPicPr>
          <p:cNvPr id="24" name="Picture 23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B38580A7-AF14-C64F-F6E1-6EE31A9269E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5282" y="5522656"/>
            <a:ext cx="841418" cy="984785"/>
          </a:xfrm>
          <a:prstGeom prst="rect">
            <a:avLst/>
          </a:prstGeom>
        </p:spPr>
      </p:pic>
      <p:pic>
        <p:nvPicPr>
          <p:cNvPr id="25" name="Picture 24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6E46B5F2-6308-F268-91B5-60AE0B035C0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411319" y="5054614"/>
            <a:ext cx="984677" cy="1903874"/>
          </a:xfrm>
          <a:prstGeom prst="rect">
            <a:avLst/>
          </a:prstGeom>
        </p:spPr>
      </p:pic>
      <p:pic>
        <p:nvPicPr>
          <p:cNvPr id="26" name="Picture 25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41EECE31-BAA1-E3B0-F289-A86A8938823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2445" y="5539644"/>
            <a:ext cx="1574058" cy="967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2278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A82166-6E27-B60E-E38D-625C402D7B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5FB2E8B-4926-955E-19FD-F561C07E9AD3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8E3CE68-660B-424A-B78F-4DAE05B82D80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EE05196F-0791-28B4-656C-1775BF4BA4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5" name="Picture 14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C7334C4D-D7C3-25CA-860A-4A07719E08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17" name="Picture 16" descr="A close-up of a machine&#10;&#10;AI-generated content may be incorrect.">
            <a:extLst>
              <a:ext uri="{FF2B5EF4-FFF2-40B4-BE49-F238E27FC236}">
                <a16:creationId xmlns:a16="http://schemas.microsoft.com/office/drawing/2014/main" id="{53CC1B25-DA3F-BFED-2064-B1A758C3E0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68" r="10617"/>
          <a:stretch/>
        </p:blipFill>
        <p:spPr>
          <a:xfrm rot="5400000">
            <a:off x="5675063" y="1268075"/>
            <a:ext cx="5622308" cy="4780440"/>
          </a:xfrm>
          <a:prstGeom prst="rect">
            <a:avLst/>
          </a:prstGeom>
        </p:spPr>
      </p:pic>
      <p:pic>
        <p:nvPicPr>
          <p:cNvPr id="20" name="Picture 19" descr="A machine with wires and wires&#10;&#10;AI-generated content may be incorrect.">
            <a:extLst>
              <a:ext uri="{FF2B5EF4-FFF2-40B4-BE49-F238E27FC236}">
                <a16:creationId xmlns:a16="http://schemas.microsoft.com/office/drawing/2014/main" id="{A5851329-8144-98BC-336F-A21F0926C7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3" t="16832" r="41534" b="5911"/>
          <a:stretch/>
        </p:blipFill>
        <p:spPr>
          <a:xfrm>
            <a:off x="1056000" y="847138"/>
            <a:ext cx="5019556" cy="5605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52820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936F49-4F96-17AE-2FC3-DF8DE860D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8710EB7-9019-C8A9-1A09-063072879D0E}"/>
              </a:ext>
            </a:extLst>
          </p:cNvPr>
          <p:cNvSpPr/>
          <p:nvPr/>
        </p:nvSpPr>
        <p:spPr>
          <a:xfrm>
            <a:off x="660360" y="158752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600" dirty="0">
                <a:solidFill>
                  <a:srgbClr val="6F7632"/>
                </a:solidFill>
                <a:latin typeface="Engravers MT" panose="02090707080505020304" pitchFamily="18" charset="0"/>
              </a:rPr>
              <a:t>RF4020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82ECC66-EBD8-BAEB-D8F4-E9ADE79AF030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09CAB7E5-20E2-E868-14FA-79D733B13B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5" name="Picture 14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BDBF29AF-BE52-099A-45F4-69E30587F4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3962"/>
            <a:ext cx="841772" cy="539974"/>
          </a:xfrm>
          <a:prstGeom prst="rect">
            <a:avLst/>
          </a:prstGeom>
        </p:spPr>
      </p:pic>
      <p:pic>
        <p:nvPicPr>
          <p:cNvPr id="3" name="Picture 2" descr="A close up of a device&#10;&#10;AI-generated content may be incorrect.">
            <a:extLst>
              <a:ext uri="{FF2B5EF4-FFF2-40B4-BE49-F238E27FC236}">
                <a16:creationId xmlns:a16="http://schemas.microsoft.com/office/drawing/2014/main" id="{35329A1D-E360-8149-1FF4-BD1ACF8678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3197" y="1332309"/>
            <a:ext cx="9245602" cy="2116995"/>
          </a:xfrm>
          <a:prstGeom prst="rect">
            <a:avLst/>
          </a:prstGeom>
        </p:spPr>
      </p:pic>
      <p:pic>
        <p:nvPicPr>
          <p:cNvPr id="5" name="Picture 4" descr="A close up of a black device&#10;&#10;AI-generated content may be incorrect.">
            <a:extLst>
              <a:ext uri="{FF2B5EF4-FFF2-40B4-BE49-F238E27FC236}">
                <a16:creationId xmlns:a16="http://schemas.microsoft.com/office/drawing/2014/main" id="{7692AE97-7F87-E7FC-C3FE-D50D281E7A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3197" y="3990079"/>
            <a:ext cx="9245602" cy="2112389"/>
          </a:xfrm>
          <a:prstGeom prst="rect">
            <a:avLst/>
          </a:prstGeom>
        </p:spPr>
      </p:pic>
      <p:sp>
        <p:nvSpPr>
          <p:cNvPr id="23" name="Speech Bubble: Rectangle 22">
            <a:extLst>
              <a:ext uri="{FF2B5EF4-FFF2-40B4-BE49-F238E27FC236}">
                <a16:creationId xmlns:a16="http://schemas.microsoft.com/office/drawing/2014/main" id="{4202C2D8-C684-E171-2E0F-B538003B56F1}"/>
              </a:ext>
            </a:extLst>
          </p:cNvPr>
          <p:cNvSpPr/>
          <p:nvPr/>
        </p:nvSpPr>
        <p:spPr>
          <a:xfrm>
            <a:off x="7776551" y="844832"/>
            <a:ext cx="1430044" cy="453548"/>
          </a:xfrm>
          <a:prstGeom prst="wedgeRectCallout">
            <a:avLst>
              <a:gd name="adj1" fmla="val -58756"/>
              <a:gd name="adj2" fmla="val 143902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 err="1">
                <a:solidFill>
                  <a:schemeClr val="tx1"/>
                </a:solidFill>
              </a:rPr>
              <a:t>Freq</a:t>
            </a:r>
            <a:r>
              <a:rPr lang="pt-PT" dirty="0">
                <a:solidFill>
                  <a:schemeClr val="tx1"/>
                </a:solidFill>
              </a:rPr>
              <a:t>. </a:t>
            </a:r>
            <a:r>
              <a:rPr lang="pt-PT" dirty="0" err="1">
                <a:solidFill>
                  <a:schemeClr val="tx1"/>
                </a:solidFill>
              </a:rPr>
              <a:t>Indicator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Un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24" name="Speech Bubble: Rectangle 23">
            <a:extLst>
              <a:ext uri="{FF2B5EF4-FFF2-40B4-BE49-F238E27FC236}">
                <a16:creationId xmlns:a16="http://schemas.microsoft.com/office/drawing/2014/main" id="{B88FC949-A5DD-CFA5-0920-287F7938F28F}"/>
              </a:ext>
            </a:extLst>
          </p:cNvPr>
          <p:cNvSpPr/>
          <p:nvPr/>
        </p:nvSpPr>
        <p:spPr>
          <a:xfrm>
            <a:off x="9288755" y="847826"/>
            <a:ext cx="1430044" cy="453548"/>
          </a:xfrm>
          <a:prstGeom prst="wedgeRectCallout">
            <a:avLst>
              <a:gd name="adj1" fmla="val -110917"/>
              <a:gd name="adj2" fmla="val 165363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>
                <a:solidFill>
                  <a:schemeClr val="tx1"/>
                </a:solidFill>
              </a:rPr>
              <a:t>RX/TX </a:t>
            </a:r>
            <a:r>
              <a:rPr lang="pt-PT" dirty="0" err="1">
                <a:solidFill>
                  <a:schemeClr val="tx1"/>
                </a:solidFill>
              </a:rPr>
              <a:t>indicator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25" name="Speech Bubble: Rectangle 24">
            <a:extLst>
              <a:ext uri="{FF2B5EF4-FFF2-40B4-BE49-F238E27FC236}">
                <a16:creationId xmlns:a16="http://schemas.microsoft.com/office/drawing/2014/main" id="{163304F7-1EBD-B107-A7C0-2A612C85BCDF}"/>
              </a:ext>
            </a:extLst>
          </p:cNvPr>
          <p:cNvSpPr/>
          <p:nvPr/>
        </p:nvSpPr>
        <p:spPr>
          <a:xfrm>
            <a:off x="9576000" y="3492000"/>
            <a:ext cx="1208281" cy="468000"/>
          </a:xfrm>
          <a:prstGeom prst="wedgeRectCallout">
            <a:avLst>
              <a:gd name="adj1" fmla="val -58404"/>
              <a:gd name="adj2" fmla="val -232521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 err="1">
                <a:solidFill>
                  <a:schemeClr val="tx1"/>
                </a:solidFill>
              </a:rPr>
              <a:t>Handset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connector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26" name="Speech Bubble: Rectangle 25">
            <a:extLst>
              <a:ext uri="{FF2B5EF4-FFF2-40B4-BE49-F238E27FC236}">
                <a16:creationId xmlns:a16="http://schemas.microsoft.com/office/drawing/2014/main" id="{88C2ED06-98AD-8032-1650-65158DA25D7F}"/>
              </a:ext>
            </a:extLst>
          </p:cNvPr>
          <p:cNvSpPr/>
          <p:nvPr/>
        </p:nvSpPr>
        <p:spPr>
          <a:xfrm>
            <a:off x="6320143" y="848245"/>
            <a:ext cx="1374248" cy="446721"/>
          </a:xfrm>
          <a:prstGeom prst="wedgeRectCallout">
            <a:avLst>
              <a:gd name="adj1" fmla="val -52675"/>
              <a:gd name="adj2" fmla="val 147373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 err="1">
                <a:solidFill>
                  <a:schemeClr val="tx1"/>
                </a:solidFill>
              </a:rPr>
              <a:t>Freq</a:t>
            </a:r>
            <a:r>
              <a:rPr lang="pt-PT" dirty="0">
                <a:solidFill>
                  <a:schemeClr val="tx1"/>
                </a:solidFill>
              </a:rPr>
              <a:t>. </a:t>
            </a:r>
            <a:r>
              <a:rPr lang="pt-PT" dirty="0" err="1">
                <a:solidFill>
                  <a:schemeClr val="tx1"/>
                </a:solidFill>
              </a:rPr>
              <a:t>Indicator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Dz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27" name="Speech Bubble: Rectangle 26">
            <a:extLst>
              <a:ext uri="{FF2B5EF4-FFF2-40B4-BE49-F238E27FC236}">
                <a16:creationId xmlns:a16="http://schemas.microsoft.com/office/drawing/2014/main" id="{301947D2-9A6F-9161-DED3-8DF5D16F777F}"/>
              </a:ext>
            </a:extLst>
          </p:cNvPr>
          <p:cNvSpPr/>
          <p:nvPr/>
        </p:nvSpPr>
        <p:spPr>
          <a:xfrm>
            <a:off x="4266912" y="841577"/>
            <a:ext cx="1943272" cy="458300"/>
          </a:xfrm>
          <a:prstGeom prst="wedgeRectCallout">
            <a:avLst>
              <a:gd name="adj1" fmla="val -19054"/>
              <a:gd name="adj2" fmla="val 153340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 err="1">
                <a:solidFill>
                  <a:schemeClr val="tx1"/>
                </a:solidFill>
              </a:rPr>
              <a:t>Freq</a:t>
            </a:r>
            <a:r>
              <a:rPr lang="pt-PT" dirty="0">
                <a:solidFill>
                  <a:schemeClr val="tx1"/>
                </a:solidFill>
              </a:rPr>
              <a:t>. </a:t>
            </a:r>
            <a:r>
              <a:rPr lang="pt-PT" dirty="0" err="1">
                <a:solidFill>
                  <a:schemeClr val="tx1"/>
                </a:solidFill>
              </a:rPr>
              <a:t>Ct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Pre</a:t>
            </a:r>
            <a:r>
              <a:rPr lang="pt-PT" dirty="0">
                <a:solidFill>
                  <a:schemeClr val="tx1"/>
                </a:solidFill>
              </a:rPr>
              <a:t>, ATT, </a:t>
            </a:r>
            <a:r>
              <a:rPr lang="pt-PT" dirty="0" err="1">
                <a:solidFill>
                  <a:schemeClr val="tx1"/>
                </a:solidFill>
              </a:rPr>
              <a:t>Band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indicator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28" name="Speech Bubble: Rectangle 27">
            <a:extLst>
              <a:ext uri="{FF2B5EF4-FFF2-40B4-BE49-F238E27FC236}">
                <a16:creationId xmlns:a16="http://schemas.microsoft.com/office/drawing/2014/main" id="{2E109C56-22CA-9F6E-47FC-D225599CC10C}"/>
              </a:ext>
            </a:extLst>
          </p:cNvPr>
          <p:cNvSpPr/>
          <p:nvPr/>
        </p:nvSpPr>
        <p:spPr>
          <a:xfrm>
            <a:off x="2957606" y="842393"/>
            <a:ext cx="1199347" cy="464832"/>
          </a:xfrm>
          <a:prstGeom prst="wedgeRectCallout">
            <a:avLst>
              <a:gd name="adj1" fmla="val -806"/>
              <a:gd name="adj2" fmla="val 145637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 err="1">
                <a:solidFill>
                  <a:schemeClr val="tx1"/>
                </a:solidFill>
              </a:rPr>
              <a:t>Antenna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connector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29" name="Speech Bubble: Rectangle 28">
            <a:extLst>
              <a:ext uri="{FF2B5EF4-FFF2-40B4-BE49-F238E27FC236}">
                <a16:creationId xmlns:a16="http://schemas.microsoft.com/office/drawing/2014/main" id="{E5A9FFFF-0447-4A7F-A844-8878D950F704}"/>
              </a:ext>
            </a:extLst>
          </p:cNvPr>
          <p:cNvSpPr/>
          <p:nvPr/>
        </p:nvSpPr>
        <p:spPr>
          <a:xfrm>
            <a:off x="1440000" y="3492000"/>
            <a:ext cx="1073153" cy="468000"/>
          </a:xfrm>
          <a:prstGeom prst="wedgeRectCallout">
            <a:avLst>
              <a:gd name="adj1" fmla="val 80011"/>
              <a:gd name="adj2" fmla="val -159069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>
                <a:solidFill>
                  <a:schemeClr val="tx1"/>
                </a:solidFill>
              </a:rPr>
              <a:t>ON / </a:t>
            </a:r>
            <a:r>
              <a:rPr lang="pt-PT" dirty="0" err="1">
                <a:solidFill>
                  <a:schemeClr val="tx1"/>
                </a:solidFill>
              </a:rPr>
              <a:t>Bat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indicator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30" name="Speech Bubble: Rectangle 29">
            <a:extLst>
              <a:ext uri="{FF2B5EF4-FFF2-40B4-BE49-F238E27FC236}">
                <a16:creationId xmlns:a16="http://schemas.microsoft.com/office/drawing/2014/main" id="{A15A9A59-5E99-D0B5-8DA8-80DF40221C30}"/>
              </a:ext>
            </a:extLst>
          </p:cNvPr>
          <p:cNvSpPr/>
          <p:nvPr/>
        </p:nvSpPr>
        <p:spPr>
          <a:xfrm>
            <a:off x="2574000" y="3492000"/>
            <a:ext cx="1635573" cy="468000"/>
          </a:xfrm>
          <a:prstGeom prst="wedgeRectCallout">
            <a:avLst>
              <a:gd name="adj1" fmla="val 22255"/>
              <a:gd name="adj2" fmla="val -103542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>
                <a:solidFill>
                  <a:schemeClr val="tx1"/>
                </a:solidFill>
              </a:rPr>
              <a:t>ON/OFF Volume </a:t>
            </a:r>
            <a:r>
              <a:rPr lang="pt-PT" dirty="0" err="1">
                <a:solidFill>
                  <a:schemeClr val="tx1"/>
                </a:solidFill>
              </a:rPr>
              <a:t>switch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31" name="Speech Bubble: Rectangle 30">
            <a:extLst>
              <a:ext uri="{FF2B5EF4-FFF2-40B4-BE49-F238E27FC236}">
                <a16:creationId xmlns:a16="http://schemas.microsoft.com/office/drawing/2014/main" id="{9F51069F-B2D8-225B-E8D1-ACC2136B3C55}"/>
              </a:ext>
            </a:extLst>
          </p:cNvPr>
          <p:cNvSpPr/>
          <p:nvPr/>
        </p:nvSpPr>
        <p:spPr>
          <a:xfrm>
            <a:off x="4248000" y="3492000"/>
            <a:ext cx="1830180" cy="468000"/>
          </a:xfrm>
          <a:prstGeom prst="wedgeRectCallout">
            <a:avLst>
              <a:gd name="adj1" fmla="val -17847"/>
              <a:gd name="adj2" fmla="val -179147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 err="1">
                <a:solidFill>
                  <a:schemeClr val="tx1"/>
                </a:solidFill>
              </a:rPr>
              <a:t>Freq</a:t>
            </a:r>
            <a:r>
              <a:rPr lang="pt-PT" dirty="0">
                <a:solidFill>
                  <a:schemeClr val="tx1"/>
                </a:solidFill>
              </a:rPr>
              <a:t>. </a:t>
            </a:r>
            <a:r>
              <a:rPr lang="pt-PT" dirty="0" err="1">
                <a:solidFill>
                  <a:schemeClr val="tx1"/>
                </a:solidFill>
              </a:rPr>
              <a:t>Ct</a:t>
            </a:r>
            <a:r>
              <a:rPr lang="pt-PT" dirty="0">
                <a:solidFill>
                  <a:schemeClr val="tx1"/>
                </a:solidFill>
              </a:rPr>
              <a:t>, </a:t>
            </a:r>
            <a:r>
              <a:rPr lang="pt-PT" dirty="0" err="1">
                <a:solidFill>
                  <a:schemeClr val="tx1"/>
                </a:solidFill>
              </a:rPr>
              <a:t>Pre</a:t>
            </a:r>
            <a:r>
              <a:rPr lang="pt-PT" dirty="0">
                <a:solidFill>
                  <a:schemeClr val="tx1"/>
                </a:solidFill>
              </a:rPr>
              <a:t>, ATT, </a:t>
            </a:r>
            <a:r>
              <a:rPr lang="pt-PT" dirty="0" err="1">
                <a:solidFill>
                  <a:schemeClr val="tx1"/>
                </a:solidFill>
              </a:rPr>
              <a:t>Band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switch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32" name="Speech Bubble: Rectangle 31">
            <a:extLst>
              <a:ext uri="{FF2B5EF4-FFF2-40B4-BE49-F238E27FC236}">
                <a16:creationId xmlns:a16="http://schemas.microsoft.com/office/drawing/2014/main" id="{3CE0A05A-AE3B-1C7C-D752-A04F5E693D63}"/>
              </a:ext>
            </a:extLst>
          </p:cNvPr>
          <p:cNvSpPr/>
          <p:nvPr/>
        </p:nvSpPr>
        <p:spPr>
          <a:xfrm>
            <a:off x="7380000" y="3492000"/>
            <a:ext cx="995557" cy="468000"/>
          </a:xfrm>
          <a:prstGeom prst="wedgeRectCallout">
            <a:avLst>
              <a:gd name="adj1" fmla="val -136189"/>
              <a:gd name="adj2" fmla="val -216449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 err="1">
                <a:solidFill>
                  <a:schemeClr val="tx1"/>
                </a:solidFill>
              </a:rPr>
              <a:t>Freq</a:t>
            </a:r>
            <a:r>
              <a:rPr lang="pt-PT" dirty="0">
                <a:solidFill>
                  <a:schemeClr val="tx1"/>
                </a:solidFill>
              </a:rPr>
              <a:t>. </a:t>
            </a:r>
            <a:r>
              <a:rPr lang="pt-PT" dirty="0" err="1">
                <a:solidFill>
                  <a:schemeClr val="tx1"/>
                </a:solidFill>
              </a:rPr>
              <a:t>Dz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switch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34" name="Speech Bubble: Rectangle 33">
            <a:extLst>
              <a:ext uri="{FF2B5EF4-FFF2-40B4-BE49-F238E27FC236}">
                <a16:creationId xmlns:a16="http://schemas.microsoft.com/office/drawing/2014/main" id="{636A8CB6-51BE-9380-331B-F4A7D8D71D83}"/>
              </a:ext>
            </a:extLst>
          </p:cNvPr>
          <p:cNvSpPr/>
          <p:nvPr/>
        </p:nvSpPr>
        <p:spPr>
          <a:xfrm>
            <a:off x="8424000" y="3491999"/>
            <a:ext cx="1088621" cy="468000"/>
          </a:xfrm>
          <a:prstGeom prst="wedgeRectCallout">
            <a:avLst>
              <a:gd name="adj1" fmla="val -106571"/>
              <a:gd name="adj2" fmla="val -209189"/>
            </a:avLst>
          </a:prstGeom>
          <a:solidFill>
            <a:srgbClr val="FFFFFF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 err="1">
                <a:solidFill>
                  <a:schemeClr val="tx1"/>
                </a:solidFill>
              </a:rPr>
              <a:t>Freq</a:t>
            </a:r>
            <a:r>
              <a:rPr lang="pt-PT" dirty="0">
                <a:solidFill>
                  <a:schemeClr val="tx1"/>
                </a:solidFill>
              </a:rPr>
              <a:t>. UN </a:t>
            </a:r>
            <a:r>
              <a:rPr lang="pt-PT" dirty="0" err="1">
                <a:solidFill>
                  <a:schemeClr val="tx1"/>
                </a:solidFill>
              </a:rPr>
              <a:t>switch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35" name="Speech Bubble: Rectangle 34">
            <a:extLst>
              <a:ext uri="{FF2B5EF4-FFF2-40B4-BE49-F238E27FC236}">
                <a16:creationId xmlns:a16="http://schemas.microsoft.com/office/drawing/2014/main" id="{58E57C82-DB27-C90B-4193-5C77E1B60A03}"/>
              </a:ext>
            </a:extLst>
          </p:cNvPr>
          <p:cNvSpPr/>
          <p:nvPr/>
        </p:nvSpPr>
        <p:spPr>
          <a:xfrm>
            <a:off x="6120000" y="3492000"/>
            <a:ext cx="1225234" cy="468000"/>
          </a:xfrm>
          <a:prstGeom prst="wedgeRectCallout">
            <a:avLst>
              <a:gd name="adj1" fmla="val -93435"/>
              <a:gd name="adj2" fmla="val -181712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 err="1">
                <a:solidFill>
                  <a:schemeClr val="tx1"/>
                </a:solidFill>
              </a:rPr>
              <a:t>Freq</a:t>
            </a:r>
            <a:r>
              <a:rPr lang="pt-PT" dirty="0">
                <a:solidFill>
                  <a:schemeClr val="tx1"/>
                </a:solidFill>
              </a:rPr>
              <a:t>. </a:t>
            </a:r>
            <a:r>
              <a:rPr lang="pt-PT" dirty="0" err="1">
                <a:solidFill>
                  <a:schemeClr val="tx1"/>
                </a:solidFill>
              </a:rPr>
              <a:t>Lock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indicator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36" name="Speech Bubble: Rectangle 35">
            <a:extLst>
              <a:ext uri="{FF2B5EF4-FFF2-40B4-BE49-F238E27FC236}">
                <a16:creationId xmlns:a16="http://schemas.microsoft.com/office/drawing/2014/main" id="{21C9DF4D-324F-C136-B7FB-E6DD21A43684}"/>
              </a:ext>
            </a:extLst>
          </p:cNvPr>
          <p:cNvSpPr/>
          <p:nvPr/>
        </p:nvSpPr>
        <p:spPr>
          <a:xfrm>
            <a:off x="1473197" y="842817"/>
            <a:ext cx="1374247" cy="464832"/>
          </a:xfrm>
          <a:prstGeom prst="wedgeRectCallout">
            <a:avLst>
              <a:gd name="adj1" fmla="val 44256"/>
              <a:gd name="adj2" fmla="val 149977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>
                <a:solidFill>
                  <a:schemeClr val="tx1"/>
                </a:solidFill>
              </a:rPr>
              <a:t>SWR/ PRW </a:t>
            </a:r>
            <a:r>
              <a:rPr lang="pt-PT" dirty="0" err="1">
                <a:solidFill>
                  <a:schemeClr val="tx1"/>
                </a:solidFill>
              </a:rPr>
              <a:t>indicator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37" name="Speech Bubble: Rectangle 36">
            <a:extLst>
              <a:ext uri="{FF2B5EF4-FFF2-40B4-BE49-F238E27FC236}">
                <a16:creationId xmlns:a16="http://schemas.microsoft.com/office/drawing/2014/main" id="{4BADD2C1-A324-5E75-FF15-EDBEF2721EC4}"/>
              </a:ext>
            </a:extLst>
          </p:cNvPr>
          <p:cNvSpPr/>
          <p:nvPr/>
        </p:nvSpPr>
        <p:spPr>
          <a:xfrm>
            <a:off x="7967739" y="6132158"/>
            <a:ext cx="2343242" cy="309141"/>
          </a:xfrm>
          <a:prstGeom prst="wedgeRectCallout">
            <a:avLst>
              <a:gd name="adj1" fmla="val -37661"/>
              <a:gd name="adj2" fmla="val -358978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>
                <a:solidFill>
                  <a:schemeClr val="tx1"/>
                </a:solidFill>
              </a:rPr>
              <a:t>BFO </a:t>
            </a:r>
            <a:r>
              <a:rPr lang="pt-PT" dirty="0" err="1">
                <a:solidFill>
                  <a:schemeClr val="tx1"/>
                </a:solidFill>
              </a:rPr>
              <a:t>clarifier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switchs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38" name="Speech Bubble: Rectangle 37">
            <a:extLst>
              <a:ext uri="{FF2B5EF4-FFF2-40B4-BE49-F238E27FC236}">
                <a16:creationId xmlns:a16="http://schemas.microsoft.com/office/drawing/2014/main" id="{658C61C1-8091-F94E-9B5D-127B34236B20}"/>
              </a:ext>
            </a:extLst>
          </p:cNvPr>
          <p:cNvSpPr/>
          <p:nvPr/>
        </p:nvSpPr>
        <p:spPr>
          <a:xfrm>
            <a:off x="3976901" y="6132158"/>
            <a:ext cx="1563287" cy="309141"/>
          </a:xfrm>
          <a:prstGeom prst="wedgeRectCallout">
            <a:avLst>
              <a:gd name="adj1" fmla="val 66623"/>
              <a:gd name="adj2" fmla="val -306780"/>
            </a:avLst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>
                <a:solidFill>
                  <a:schemeClr val="tx1"/>
                </a:solidFill>
              </a:rPr>
              <a:t>PTT </a:t>
            </a:r>
            <a:r>
              <a:rPr lang="pt-PT" dirty="0" err="1">
                <a:solidFill>
                  <a:schemeClr val="tx1"/>
                </a:solidFill>
              </a:rPr>
              <a:t>switch</a:t>
            </a:r>
            <a:endParaRPr lang="pt-P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8286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1EDFCD-CE2F-FC22-4706-5A7634598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85DEA88-9E93-6AA1-27EA-A9D55BFDE112}"/>
              </a:ext>
            </a:extLst>
          </p:cNvPr>
          <p:cNvSpPr/>
          <p:nvPr/>
        </p:nvSpPr>
        <p:spPr>
          <a:xfrm>
            <a:off x="660360" y="145984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2800" dirty="0">
                <a:solidFill>
                  <a:srgbClr val="6F7632"/>
                </a:solidFill>
                <a:latin typeface="Engravers MT" panose="02090707080505020304" pitchFamily="18" charset="0"/>
              </a:rPr>
              <a:t>Equipamentos </a:t>
            </a:r>
            <a:r>
              <a:rPr lang="pt-PT" sz="28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Auto-CONSTRUIDOS</a:t>
            </a:r>
            <a:endParaRPr lang="pt-PT" sz="28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AF371AC-A828-DF5C-B43A-4B98624DFE48}"/>
              </a:ext>
            </a:extLst>
          </p:cNvPr>
          <p:cNvSpPr txBox="1"/>
          <p:nvPr/>
        </p:nvSpPr>
        <p:spPr>
          <a:xfrm>
            <a:off x="1138067" y="1692061"/>
            <a:ext cx="96242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8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Baseado na estrutura mecânica e comandos do AVP-1, este equipamentos foi </a:t>
            </a:r>
            <a:r>
              <a:rPr lang="pt-PT" sz="1800" b="1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projectado</a:t>
            </a:r>
            <a:r>
              <a:rPr lang="pt-PT" sz="1800" b="1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 desenhado para se assemelhar fisicamente em tudo ao original.</a:t>
            </a:r>
            <a:endParaRPr lang="pt-PT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FA071ED-3D43-AC53-B923-57924EB0CE33}"/>
              </a:ext>
            </a:extLst>
          </p:cNvPr>
          <p:cNvSpPr txBox="1"/>
          <p:nvPr/>
        </p:nvSpPr>
        <p:spPr>
          <a:xfrm>
            <a:off x="1138066" y="2724851"/>
            <a:ext cx="10393571" cy="3626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20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Características Técnicas:</a:t>
            </a:r>
            <a:br>
              <a:rPr lang="pt-PT" sz="14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Frequência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144,000 ,,, 146,000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Potência saída RF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7W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Número de canais</a:t>
            </a:r>
            <a:r>
              <a:rPr lang="pt-PT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6 (DDS)</a:t>
            </a:r>
            <a:endParaRPr lang="pt-PT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Modos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FM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Alimentação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Bateria Li-</a:t>
            </a:r>
            <a:r>
              <a:rPr lang="pt-PT" sz="18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ion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3S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2,7Ah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Dimensões e peso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310 x 140 x 70 mm, 1.7Kg</a:t>
            </a:r>
            <a:endParaRPr lang="pt-PT" sz="18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Ano de emissão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2016 (2025MKii)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8A85F6D-4A71-9D43-8A0C-C002F7F7F84F}"/>
              </a:ext>
            </a:extLst>
          </p:cNvPr>
          <p:cNvCxnSpPr/>
          <p:nvPr/>
        </p:nvCxnSpPr>
        <p:spPr>
          <a:xfrm>
            <a:off x="1056000" y="272485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2C28B26D-9AE4-2442-6C1D-B6F0D1C5BBB2}"/>
              </a:ext>
            </a:extLst>
          </p:cNvPr>
          <p:cNvSpPr txBox="1"/>
          <p:nvPr/>
        </p:nvSpPr>
        <p:spPr>
          <a:xfrm>
            <a:off x="1993260" y="839686"/>
            <a:ext cx="89861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5400" b="1" dirty="0">
                <a:solidFill>
                  <a:schemeClr val="bg1"/>
                </a:solidFill>
              </a:rPr>
              <a:t>AVP-2M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B98E807-1E21-2CF3-05CD-A2EA1FAAC631}"/>
              </a:ext>
            </a:extLst>
          </p:cNvPr>
          <p:cNvCxnSpPr/>
          <p:nvPr/>
        </p:nvCxnSpPr>
        <p:spPr>
          <a:xfrm>
            <a:off x="1056000" y="165600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BEDFAF57-94C0-ACA7-7151-DF84EC6544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5" name="Picture 4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545EAF7F-BBA8-81EC-D369-92A3611254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196313"/>
            <a:ext cx="841772" cy="539974"/>
          </a:xfrm>
          <a:prstGeom prst="rect">
            <a:avLst/>
          </a:prstGeom>
        </p:spPr>
      </p:pic>
      <p:pic>
        <p:nvPicPr>
          <p:cNvPr id="8" name="Picture 7" descr="A close-up of a device&#10;&#10;AI-generated content may be incorrect.">
            <a:extLst>
              <a:ext uri="{FF2B5EF4-FFF2-40B4-BE49-F238E27FC236}">
                <a16:creationId xmlns:a16="http://schemas.microsoft.com/office/drawing/2014/main" id="{AC54E6B8-E28E-C9DF-E9B5-928D41387C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908" y="2774737"/>
            <a:ext cx="5330092" cy="3997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740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/>
      <p:bldP spid="17" grpId="0"/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CD4D58-A4AD-DA58-3455-DC88AB89E6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92A9361-E202-D367-6E65-4E88B352D1E2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Equipamentos Modificados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6F14FDA-D35E-558F-7255-C0AD05BE6A6F}"/>
              </a:ext>
            </a:extLst>
          </p:cNvPr>
          <p:cNvSpPr txBox="1"/>
          <p:nvPr/>
        </p:nvSpPr>
        <p:spPr>
          <a:xfrm>
            <a:off x="660361" y="825983"/>
            <a:ext cx="618493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	</a:t>
            </a:r>
            <a:r>
              <a:rPr lang="pt-PT" sz="3200" b="1" dirty="0" err="1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Racal</a:t>
            </a:r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 TR28B DDS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5CE8529-AF6D-0019-8416-1B54830720F8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56F363D8-3C75-3719-259D-280472DDAC82}"/>
              </a:ext>
            </a:extLst>
          </p:cNvPr>
          <p:cNvSpPr txBox="1"/>
          <p:nvPr/>
        </p:nvSpPr>
        <p:spPr>
          <a:xfrm>
            <a:off x="1056000" y="2310671"/>
            <a:ext cx="6096000" cy="34821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Frequência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1,6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…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MHz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Potência saída RF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25W (SSB)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Número de canais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24 USB, 24 LSB, 48 AM,CW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Modos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USB, LSB, AM, CW</a:t>
            </a:r>
            <a:endParaRPr lang="pt-PT" sz="18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Antena: </a:t>
            </a:r>
            <a:r>
              <a:rPr lang="pt-PT" sz="18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Rod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pt-PT" sz="18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Antenna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Dipolo… (sintonizador de antena integrado)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Alimentação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Bateria 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Li-</a:t>
            </a:r>
            <a:r>
              <a:rPr lang="pt-PT" kern="100" dirty="0" err="1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Ion</a:t>
            </a:r>
            <a:r>
              <a:rPr lang="pt-PT" kern="100" dirty="0">
                <a:solidFill>
                  <a:srgbClr val="FFFFFF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2S2P 12Ah, com conversor 12V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Dimensões e peso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400 x 270 x 90mm, 10Kg</a:t>
            </a:r>
            <a:endParaRPr lang="pt-PT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pt-PT" sz="1800" b="1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Ano de emissão</a:t>
            </a:r>
            <a:r>
              <a:rPr lang="pt-PT" sz="18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2025 (MKII)</a:t>
            </a:r>
            <a:endParaRPr lang="pt-PT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949AEEF-148A-FC8D-E062-E94AA0F9A624}"/>
              </a:ext>
            </a:extLst>
          </p:cNvPr>
          <p:cNvCxnSpPr/>
          <p:nvPr/>
        </p:nvCxnSpPr>
        <p:spPr>
          <a:xfrm>
            <a:off x="986149" y="1337646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A9D10AF-F69C-A7DF-6CAE-C4ABC96DDB18}"/>
              </a:ext>
            </a:extLst>
          </p:cNvPr>
          <p:cNvCxnSpPr/>
          <p:nvPr/>
        </p:nvCxnSpPr>
        <p:spPr>
          <a:xfrm>
            <a:off x="986149" y="2237560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DB97869D-C0BB-F66B-41CA-782F07DF7BCA}"/>
              </a:ext>
            </a:extLst>
          </p:cNvPr>
          <p:cNvSpPr txBox="1"/>
          <p:nvPr/>
        </p:nvSpPr>
        <p:spPr>
          <a:xfrm>
            <a:off x="1056000" y="1314230"/>
            <a:ext cx="99041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A unidade de cristais, que contempla o </a:t>
            </a:r>
            <a:r>
              <a:rPr lang="pt-PT" b="1" dirty="0" err="1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osclidaor</a:t>
            </a:r>
            <a:r>
              <a:rPr lang="pt-PT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 local foi substituída por um circuito com DDS de forma gerar a frequências pretendidas. A bateria foi modificada para células Li-</a:t>
            </a:r>
            <a:r>
              <a:rPr lang="pt-PT" b="1" dirty="0" err="1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ion</a:t>
            </a:r>
            <a:r>
              <a:rPr lang="pt-PT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 e conversor step-</a:t>
            </a:r>
            <a:r>
              <a:rPr lang="pt-PT" b="1" dirty="0" err="1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up</a:t>
            </a:r>
            <a:r>
              <a:rPr lang="pt-PT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 para 12V</a:t>
            </a:r>
          </a:p>
        </p:txBody>
      </p:sp>
      <p:pic>
        <p:nvPicPr>
          <p:cNvPr id="18" name="Picture 17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4657EF48-A494-92AB-A0AC-3B86EA7931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20" name="Picture 19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AD128E9D-83EA-B06D-16D4-2B0BE69F28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918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/>
      <p:bldP spid="12" grpId="0"/>
      <p:bldP spid="17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1BA9A9-D4E7-013C-2A78-BE72E8C067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BE69115-DD10-301D-573B-8B48973DD552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Racal</a:t>
            </a:r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 TR28B DDS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C953580-5021-754A-4E66-23C9670E1775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machine with wires and wires&#10;&#10;AI-generated content may be incorrect.">
            <a:extLst>
              <a:ext uri="{FF2B5EF4-FFF2-40B4-BE49-F238E27FC236}">
                <a16:creationId xmlns:a16="http://schemas.microsoft.com/office/drawing/2014/main" id="{0D598C4A-1DAC-8DD5-73B4-46DADA79F3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66" t="11868" r="3260" b="17744"/>
          <a:stretch/>
        </p:blipFill>
        <p:spPr>
          <a:xfrm>
            <a:off x="660360" y="2025651"/>
            <a:ext cx="6935739" cy="4204952"/>
          </a:xfrm>
          <a:prstGeom prst="rect">
            <a:avLst/>
          </a:prstGeom>
        </p:spPr>
      </p:pic>
      <p:pic>
        <p:nvPicPr>
          <p:cNvPr id="5" name="Picture 4" descr="A machine with many wires and a circuit board&#10;&#10;AI-generated content may be incorrect.">
            <a:extLst>
              <a:ext uri="{FF2B5EF4-FFF2-40B4-BE49-F238E27FC236}">
                <a16:creationId xmlns:a16="http://schemas.microsoft.com/office/drawing/2014/main" id="{65E24428-A519-0EE4-125C-7A6FD1DC14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82" t="49872" r="8635" b="15715"/>
          <a:stretch/>
        </p:blipFill>
        <p:spPr>
          <a:xfrm>
            <a:off x="7709502" y="4260854"/>
            <a:ext cx="3822136" cy="1969748"/>
          </a:xfrm>
          <a:prstGeom prst="rect">
            <a:avLst/>
          </a:prstGeom>
        </p:spPr>
      </p:pic>
      <p:sp>
        <p:nvSpPr>
          <p:cNvPr id="10" name="Arrow: Striped Right 9">
            <a:extLst>
              <a:ext uri="{FF2B5EF4-FFF2-40B4-BE49-F238E27FC236}">
                <a16:creationId xmlns:a16="http://schemas.microsoft.com/office/drawing/2014/main" id="{B3B1EBBB-8EA8-0018-05A6-2B95EDFB601F}"/>
              </a:ext>
            </a:extLst>
          </p:cNvPr>
          <p:cNvSpPr/>
          <p:nvPr/>
        </p:nvSpPr>
        <p:spPr>
          <a:xfrm rot="5400000">
            <a:off x="9295373" y="3519289"/>
            <a:ext cx="650394" cy="527050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pic>
        <p:nvPicPr>
          <p:cNvPr id="2" name="Picture 1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11809FE6-AA93-9A6C-3495-EC4118D5F6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4" name="Picture 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C57DAD63-6EEA-EE20-25AC-10CBAA4C6A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  <p:pic>
        <p:nvPicPr>
          <p:cNvPr id="8" name="Picture 7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5CF98689-51B8-8B4F-1AA1-EF03299727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507885" y="281022"/>
            <a:ext cx="2225370" cy="382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089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3FAB6F-A43F-B4AD-BF41-072DCE0F6E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58EEF4C-F409-AC4A-578F-E0BFA4CC3917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Equipamentos Modificados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3F36915-3FB0-2FA7-290C-F6DFA213B1A0}"/>
              </a:ext>
            </a:extLst>
          </p:cNvPr>
          <p:cNvSpPr txBox="1"/>
          <p:nvPr/>
        </p:nvSpPr>
        <p:spPr>
          <a:xfrm>
            <a:off x="660361" y="1323670"/>
            <a:ext cx="604304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3200" b="1" dirty="0" err="1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Clansman</a:t>
            </a:r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 AN-PRC320A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0BAE54D-2027-F882-3DBE-644EDCB11966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269F79DD-32C6-BC16-6544-191C72B2A3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3" name="Picture 2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6B58E56E-2BA8-5D0D-94F8-7E35B6FD2E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8C62E1-45CE-5E97-D9D0-D55376748694}"/>
              </a:ext>
            </a:extLst>
          </p:cNvPr>
          <p:cNvSpPr txBox="1"/>
          <p:nvPr/>
        </p:nvSpPr>
        <p:spPr>
          <a:xfrm>
            <a:off x="1223683" y="2252383"/>
            <a:ext cx="6447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3600" dirty="0">
                <a:solidFill>
                  <a:srgbClr val="FFFFFF"/>
                </a:solidFill>
              </a:rPr>
              <a:t>Adição de modo LSB: a iniciar</a:t>
            </a:r>
          </a:p>
        </p:txBody>
      </p:sp>
    </p:spTree>
    <p:extLst>
      <p:ext uri="{BB962C8B-B14F-4D97-AF65-F5344CB8AC3E}">
        <p14:creationId xmlns:p14="http://schemas.microsoft.com/office/powerpoint/2010/main" val="86571625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80B4F7-A245-3EDF-6BF2-5C10D0901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4B9968-7F4A-9B34-6A12-EF61FE1BAF69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As </a:t>
            </a:r>
            <a:r>
              <a:rPr lang="pt-PT" sz="32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Activações</a:t>
            </a:r>
            <a:endParaRPr lang="pt-PT" sz="32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1027B07-ED30-F026-9D3F-E8DBDD55F85A}"/>
              </a:ext>
            </a:extLst>
          </p:cNvPr>
          <p:cNvSpPr txBox="1"/>
          <p:nvPr/>
        </p:nvSpPr>
        <p:spPr>
          <a:xfrm>
            <a:off x="660361" y="1389289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Prós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A3D6CA5-35D6-F528-82E8-D2C9FAAD13B3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TextBox 1">
            <a:extLst>
              <a:ext uri="{FF2B5EF4-FFF2-40B4-BE49-F238E27FC236}">
                <a16:creationId xmlns:a16="http://schemas.microsoft.com/office/drawing/2014/main" id="{56D0F3BD-DDA1-62E5-DA23-091BC2D217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8668341"/>
              </p:ext>
            </p:extLst>
          </p:nvPr>
        </p:nvGraphicFramePr>
        <p:xfrm>
          <a:off x="660361" y="2207059"/>
          <a:ext cx="10298584" cy="1214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0562209C-F09C-C4EA-0599-4922473470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5211901"/>
              </p:ext>
            </p:extLst>
          </p:nvPr>
        </p:nvGraphicFramePr>
        <p:xfrm>
          <a:off x="1233054" y="3142898"/>
          <a:ext cx="9368778" cy="1214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pSp>
        <p:nvGrpSpPr>
          <p:cNvPr id="2" name="Group 1">
            <a:extLst>
              <a:ext uri="{FF2B5EF4-FFF2-40B4-BE49-F238E27FC236}">
                <a16:creationId xmlns:a16="http://schemas.microsoft.com/office/drawing/2014/main" id="{45501FEB-BC5C-AF5B-558A-D0706827C0D9}"/>
              </a:ext>
            </a:extLst>
          </p:cNvPr>
          <p:cNvGrpSpPr/>
          <p:nvPr/>
        </p:nvGrpSpPr>
        <p:grpSpPr>
          <a:xfrm>
            <a:off x="2162860" y="4662089"/>
            <a:ext cx="9368778" cy="604673"/>
            <a:chOff x="0" y="170325"/>
            <a:chExt cx="9368778" cy="691197"/>
          </a:xfrm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0F6CFB83-15DB-886F-E2D5-F6A116F749AB}"/>
                </a:ext>
              </a:extLst>
            </p:cNvPr>
            <p:cNvSpPr/>
            <p:nvPr/>
          </p:nvSpPr>
          <p:spPr>
            <a:xfrm>
              <a:off x="0" y="170325"/>
              <a:ext cx="9368778" cy="691197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pt-PT"/>
            </a:p>
          </p:txBody>
        </p:sp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9C24E6C8-F93B-32CE-44F3-824D4028CBC4}"/>
                </a:ext>
              </a:extLst>
            </p:cNvPr>
            <p:cNvSpPr txBox="1"/>
            <p:nvPr/>
          </p:nvSpPr>
          <p:spPr>
            <a:xfrm>
              <a:off x="20244" y="190569"/>
              <a:ext cx="9328290" cy="65070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pt-PT" sz="2100" b="1" kern="1200" dirty="0"/>
                <a:t>Potência</a:t>
              </a:r>
              <a:endParaRPr lang="en-US" sz="2100" kern="1200" dirty="0"/>
            </a:p>
          </p:txBody>
        </p:sp>
      </p:grpSp>
      <p:pic>
        <p:nvPicPr>
          <p:cNvPr id="6" name="Picture 5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EDBEA362-65C7-5EDF-6767-F566EBBC95C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8" name="Picture 7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1F1B8F43-0627-188B-2161-0D95336795A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196313"/>
            <a:ext cx="841772" cy="53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222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1" animBg="1"/>
      <p:bldP spid="15" grpId="0"/>
      <p:bldGraphic spid="21" grpId="0">
        <p:bldAsOne/>
      </p:bldGraphic>
      <p:bldGraphic spid="4" grpId="0">
        <p:bldAsOne/>
      </p:bldGraphic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589DC0-3B12-187C-DD1F-C8934ECCE4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6449411-44AC-A047-5145-833BF774F9DF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As </a:t>
            </a:r>
            <a:r>
              <a:rPr lang="pt-PT" sz="32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Activações</a:t>
            </a:r>
            <a:endParaRPr lang="pt-PT" sz="32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CC50BE6-ADC2-B05C-9815-090B814C1BFD}"/>
              </a:ext>
            </a:extLst>
          </p:cNvPr>
          <p:cNvSpPr txBox="1"/>
          <p:nvPr/>
        </p:nvSpPr>
        <p:spPr>
          <a:xfrm>
            <a:off x="660361" y="1382710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Contras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C827E34-D2CF-F542-CCFC-A140066F84FF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TextBox 1">
            <a:extLst>
              <a:ext uri="{FF2B5EF4-FFF2-40B4-BE49-F238E27FC236}">
                <a16:creationId xmlns:a16="http://schemas.microsoft.com/office/drawing/2014/main" id="{8AC9137C-CB64-A0D6-FE86-8F278897B9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8459912"/>
              </p:ext>
            </p:extLst>
          </p:nvPr>
        </p:nvGraphicFramePr>
        <p:xfrm>
          <a:off x="660361" y="2093286"/>
          <a:ext cx="9368778" cy="10387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" name="TextBox 1">
            <a:extLst>
              <a:ext uri="{FF2B5EF4-FFF2-40B4-BE49-F238E27FC236}">
                <a16:creationId xmlns:a16="http://schemas.microsoft.com/office/drawing/2014/main" id="{389583C8-9C4C-BAE4-A747-506D2BA00C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9161714"/>
              </p:ext>
            </p:extLst>
          </p:nvPr>
        </p:nvGraphicFramePr>
        <p:xfrm>
          <a:off x="1056000" y="2815897"/>
          <a:ext cx="9368778" cy="1037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3" name="TextBox 1">
            <a:extLst>
              <a:ext uri="{FF2B5EF4-FFF2-40B4-BE49-F238E27FC236}">
                <a16:creationId xmlns:a16="http://schemas.microsoft.com/office/drawing/2014/main" id="{11DFE42E-8523-F319-7714-7D869D9717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0236371"/>
              </p:ext>
            </p:extLst>
          </p:nvPr>
        </p:nvGraphicFramePr>
        <p:xfrm>
          <a:off x="1590167" y="3940544"/>
          <a:ext cx="9368778" cy="1037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71774F2D-09F5-901A-936A-3512E0EAB1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7986456"/>
              </p:ext>
            </p:extLst>
          </p:nvPr>
        </p:nvGraphicFramePr>
        <p:xfrm>
          <a:off x="2162860" y="5069326"/>
          <a:ext cx="9368778" cy="103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pic>
        <p:nvPicPr>
          <p:cNvPr id="5" name="Picture 4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52C7DB76-14E2-D937-2539-E1D3CA1288EB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6" name="Picture 5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9AD4CC09-C398-34C1-629F-717AC6881907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308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Graphic spid="21" grpId="0">
        <p:bldAsOne/>
      </p:bldGraphic>
      <p:bldGraphic spid="2" grpId="0">
        <p:bldAsOne/>
      </p:bldGraphic>
      <p:bldGraphic spid="3" grpId="0">
        <p:bldAsOne/>
      </p:bldGraphic>
      <p:bldGraphic spid="4" grpId="0">
        <p:bldAsOne/>
      </p:bldGraphic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9EF7FD-9350-EE9E-932A-2961866FC7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F1F881D-7E1F-AD75-7F07-1341C93DDFD9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As </a:t>
            </a:r>
            <a:r>
              <a:rPr lang="pt-PT" sz="32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Activações</a:t>
            </a:r>
            <a:endParaRPr lang="pt-PT" sz="32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F28DBC6-C6AB-F3A0-DD23-080F046FD2EA}"/>
              </a:ext>
            </a:extLst>
          </p:cNvPr>
          <p:cNvSpPr txBox="1"/>
          <p:nvPr/>
        </p:nvSpPr>
        <p:spPr>
          <a:xfrm>
            <a:off x="946707" y="865294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CT/BA-018 Serra do Ladário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2B94E4D-8294-D102-FED5-F264CE98DD55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5D169979-673D-0A87-F57B-4325138060B6}"/>
              </a:ext>
            </a:extLst>
          </p:cNvPr>
          <p:cNvSpPr txBox="1"/>
          <p:nvPr/>
        </p:nvSpPr>
        <p:spPr>
          <a:xfrm>
            <a:off x="946707" y="1358898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 err="1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Racal</a:t>
            </a:r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 TR28B2</a:t>
            </a:r>
          </a:p>
        </p:txBody>
      </p:sp>
      <p:pic>
        <p:nvPicPr>
          <p:cNvPr id="4" name="Picture 3" descr="A person sitting on a rock talking on a phone&#10;&#10;Description automatically generated">
            <a:extLst>
              <a:ext uri="{FF2B5EF4-FFF2-40B4-BE49-F238E27FC236}">
                <a16:creationId xmlns:a16="http://schemas.microsoft.com/office/drawing/2014/main" id="{5C49C580-D436-5C33-95E1-79EF115F82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0071" y="1848972"/>
            <a:ext cx="6131858" cy="4598893"/>
          </a:xfrm>
          <a:prstGeom prst="rect">
            <a:avLst/>
          </a:prstGeom>
        </p:spPr>
      </p:pic>
      <p:pic>
        <p:nvPicPr>
          <p:cNvPr id="3" name="Picture 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AED66E89-B970-01B5-AA34-0F904B32E0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5" name="Picture 4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887BB8A4-7261-0005-97E1-7F0B095FFD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072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F3A0F1-5B83-3947-E868-D59FC3CD34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865035C-938F-56F8-6EAC-A38B77061D61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As </a:t>
            </a:r>
            <a:r>
              <a:rPr lang="pt-PT" sz="32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Activações</a:t>
            </a:r>
            <a:endParaRPr lang="pt-PT" sz="32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9A9533-1EB9-C5BF-FF5C-94C7CE1F7A76}"/>
              </a:ext>
            </a:extLst>
          </p:cNvPr>
          <p:cNvSpPr txBox="1"/>
          <p:nvPr/>
        </p:nvSpPr>
        <p:spPr>
          <a:xfrm>
            <a:off x="946707" y="865294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CT/TM-042 Ligares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4AC81F7-6FC6-B5F3-D1C1-9AB7F792136D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FEB1C333-D2C0-33D6-E2B4-CCDBC44A886D}"/>
              </a:ext>
            </a:extLst>
          </p:cNvPr>
          <p:cNvSpPr txBox="1"/>
          <p:nvPr/>
        </p:nvSpPr>
        <p:spPr>
          <a:xfrm>
            <a:off x="946707" y="1358898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AN/PRC-320A</a:t>
            </a:r>
          </a:p>
        </p:txBody>
      </p:sp>
      <p:pic>
        <p:nvPicPr>
          <p:cNvPr id="5" name="Picture 4" descr="A green box on a concrete pillar">
            <a:extLst>
              <a:ext uri="{FF2B5EF4-FFF2-40B4-BE49-F238E27FC236}">
                <a16:creationId xmlns:a16="http://schemas.microsoft.com/office/drawing/2014/main" id="{DE2177F1-A599-53BE-82AA-637C9DF883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1103" y="1943671"/>
            <a:ext cx="8029794" cy="4516759"/>
          </a:xfrm>
          <a:prstGeom prst="rect">
            <a:avLst/>
          </a:prstGeom>
        </p:spPr>
      </p:pic>
      <p:pic>
        <p:nvPicPr>
          <p:cNvPr id="3" name="Picture 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BB1DBF4C-F136-14EF-7F86-9DA8054DBB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4" name="Picture 3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3C9C7CFC-9CF7-010C-D8A2-797F3EC04F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944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6C540C-99C9-F405-2C88-CA1D4341DF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5B4F69D-A64A-8CDB-405B-4C2D59ED22A2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As </a:t>
            </a:r>
            <a:r>
              <a:rPr lang="pt-PT" sz="32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Activações</a:t>
            </a:r>
            <a:endParaRPr lang="pt-PT" sz="32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C5B43E0-1998-1BB3-418C-F819C7D46F5E}"/>
              </a:ext>
            </a:extLst>
          </p:cNvPr>
          <p:cNvSpPr txBox="1"/>
          <p:nvPr/>
        </p:nvSpPr>
        <p:spPr>
          <a:xfrm>
            <a:off x="946707" y="865294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CT/BL-017 Monte de Arouca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55D3CAE-4922-B896-2ADD-5EF1911193B4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A2496529-F66E-1063-8E0A-A160AE15848C}"/>
              </a:ext>
            </a:extLst>
          </p:cNvPr>
          <p:cNvSpPr txBox="1"/>
          <p:nvPr/>
        </p:nvSpPr>
        <p:spPr>
          <a:xfrm>
            <a:off x="946706" y="1230772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AVP-2M</a:t>
            </a:r>
          </a:p>
        </p:txBody>
      </p:sp>
      <p:pic>
        <p:nvPicPr>
          <p:cNvPr id="4" name="Picture 3" descr="A person standing on a concrete pillar&#10;&#10;Description automatically generated">
            <a:extLst>
              <a:ext uri="{FF2B5EF4-FFF2-40B4-BE49-F238E27FC236}">
                <a16:creationId xmlns:a16="http://schemas.microsoft.com/office/drawing/2014/main" id="{73DD332E-BB70-6482-F51D-23E1497816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4166" y="1815547"/>
            <a:ext cx="3483665" cy="4644887"/>
          </a:xfrm>
          <a:prstGeom prst="rect">
            <a:avLst/>
          </a:prstGeom>
        </p:spPr>
      </p:pic>
      <p:pic>
        <p:nvPicPr>
          <p:cNvPr id="3" name="Picture 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EEB5706D-B995-E128-6006-BFC184FE95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5" name="Picture 4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28FC68E8-C838-2230-2D87-32DD3220A8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794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C56146-834D-1458-5155-DD0AFF8819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8816915-6DBA-EA8A-0AB5-7BD3FEC1DA95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As </a:t>
            </a:r>
            <a:r>
              <a:rPr lang="pt-PT" sz="32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Activações</a:t>
            </a:r>
            <a:endParaRPr lang="pt-PT" sz="32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1945F0-E6A1-6916-94B4-55EB3594E008}"/>
              </a:ext>
            </a:extLst>
          </p:cNvPr>
          <p:cNvSpPr txBox="1"/>
          <p:nvPr/>
        </p:nvSpPr>
        <p:spPr>
          <a:xfrm>
            <a:off x="946707" y="865294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CT/DL-018 Serra de Santa Iria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E7D2B70-E819-D157-4FC2-0BCAFB859175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91314FA1-9E0D-C1B6-AF36-E491E3A1AE74}"/>
              </a:ext>
            </a:extLst>
          </p:cNvPr>
          <p:cNvSpPr txBox="1"/>
          <p:nvPr/>
        </p:nvSpPr>
        <p:spPr>
          <a:xfrm>
            <a:off x="946707" y="1358898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RF4020</a:t>
            </a:r>
          </a:p>
        </p:txBody>
      </p:sp>
      <p:pic>
        <p:nvPicPr>
          <p:cNvPr id="4" name="Picture 3" descr="A close-up of a radio&#10;&#10;Description automatically generated">
            <a:extLst>
              <a:ext uri="{FF2B5EF4-FFF2-40B4-BE49-F238E27FC236}">
                <a16:creationId xmlns:a16="http://schemas.microsoft.com/office/drawing/2014/main" id="{8142CD4E-9D45-C84C-D4B6-C4F0779954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10" t="23605" r="9164" b="19146"/>
          <a:stretch/>
        </p:blipFill>
        <p:spPr>
          <a:xfrm>
            <a:off x="4497199" y="3282368"/>
            <a:ext cx="7034439" cy="2978316"/>
          </a:xfrm>
          <a:prstGeom prst="rect">
            <a:avLst/>
          </a:prstGeom>
        </p:spPr>
      </p:pic>
      <p:pic>
        <p:nvPicPr>
          <p:cNvPr id="6" name="Picture 5" descr="A person sitting on a rock with a dog on a leash&#10;&#10;Description automatically generated">
            <a:extLst>
              <a:ext uri="{FF2B5EF4-FFF2-40B4-BE49-F238E27FC236}">
                <a16:creationId xmlns:a16="http://schemas.microsoft.com/office/drawing/2014/main" id="{678B6822-BF86-8A53-2632-441E4C7F17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6" t="27360" r="590" b="13120"/>
          <a:stretch/>
        </p:blipFill>
        <p:spPr>
          <a:xfrm>
            <a:off x="660361" y="2190429"/>
            <a:ext cx="3836838" cy="407025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F2B018D-2EE6-D8B4-D2FF-89A7F86EB7A5}"/>
              </a:ext>
            </a:extLst>
          </p:cNvPr>
          <p:cNvSpPr txBox="1"/>
          <p:nvPr/>
        </p:nvSpPr>
        <p:spPr>
          <a:xfrm>
            <a:off x="4813402" y="2267712"/>
            <a:ext cx="67182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4800" b="1" dirty="0"/>
              <a:t>A primeira de muitas</a:t>
            </a:r>
          </a:p>
        </p:txBody>
      </p:sp>
      <p:pic>
        <p:nvPicPr>
          <p:cNvPr id="3" name="Picture 2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50EF3BFF-E4E2-6F25-BF20-F3432502E7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5" name="Picture 4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DA0E6659-5C63-9116-C0F8-85A49B1D232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1942"/>
            <a:ext cx="841772" cy="53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04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" grpId="0"/>
      <p:bldP spid="10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D4045A-1672-57C8-3DED-E7939D5F07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7B0269F-01E8-CCE6-8B57-ED547C7CEAB0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As </a:t>
            </a:r>
            <a:r>
              <a:rPr lang="pt-PT" sz="32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Activações</a:t>
            </a:r>
            <a:endParaRPr lang="pt-PT" sz="32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48894AB-CC7E-D26D-D16D-9E4DAE37B69B}"/>
              </a:ext>
            </a:extLst>
          </p:cNvPr>
          <p:cNvSpPr txBox="1"/>
          <p:nvPr/>
        </p:nvSpPr>
        <p:spPr>
          <a:xfrm>
            <a:off x="946707" y="865294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              CT/BA-008 Corredor de Mouros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27AC01F-9204-18DE-ECFF-DA2B3D2E54DA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radio receiver and a digital clock&#10;&#10;AI-generated content may be incorrect.">
            <a:extLst>
              <a:ext uri="{FF2B5EF4-FFF2-40B4-BE49-F238E27FC236}">
                <a16:creationId xmlns:a16="http://schemas.microsoft.com/office/drawing/2014/main" id="{591C2C24-E206-C8B6-7787-05EDBDEEB7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98" t="11703"/>
          <a:stretch/>
        </p:blipFill>
        <p:spPr>
          <a:xfrm>
            <a:off x="3841750" y="1857919"/>
            <a:ext cx="7689888" cy="4492006"/>
          </a:xfrm>
          <a:prstGeom prst="rect">
            <a:avLst/>
          </a:prstGeom>
        </p:spPr>
      </p:pic>
      <p:pic>
        <p:nvPicPr>
          <p:cNvPr id="6" name="Picture 5" descr="A stone pillar in a field&#10;&#10;AI-generated content may be incorrect.">
            <a:extLst>
              <a:ext uri="{FF2B5EF4-FFF2-40B4-BE49-F238E27FC236}">
                <a16:creationId xmlns:a16="http://schemas.microsoft.com/office/drawing/2014/main" id="{AA30AB7D-4DBC-1219-DD01-2E81F759B0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80" r="39437"/>
          <a:stretch/>
        </p:blipFill>
        <p:spPr>
          <a:xfrm>
            <a:off x="660360" y="1075822"/>
            <a:ext cx="3086140" cy="525197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2D0F44C-2956-E39D-9D15-090602857197}"/>
              </a:ext>
            </a:extLst>
          </p:cNvPr>
          <p:cNvSpPr txBox="1"/>
          <p:nvPr/>
        </p:nvSpPr>
        <p:spPr>
          <a:xfrm>
            <a:off x="946707" y="1247506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RF4020</a:t>
            </a:r>
          </a:p>
        </p:txBody>
      </p:sp>
      <p:pic>
        <p:nvPicPr>
          <p:cNvPr id="9" name="Picture 8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898429A2-13CC-59DE-F657-546C18993D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0" name="Picture 9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735D9787-DE7E-FE4C-B1B0-B7C5FB73B33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034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21F960-54A5-0075-FCB9-10707A13C8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943AB8C-459A-A3AD-880F-A361E0524A63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As </a:t>
            </a:r>
            <a:r>
              <a:rPr lang="pt-PT" sz="32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Activações</a:t>
            </a:r>
            <a:endParaRPr lang="pt-PT" sz="32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CC6B96-0950-A86C-DF03-7318E4C846C3}"/>
              </a:ext>
            </a:extLst>
          </p:cNvPr>
          <p:cNvSpPr txBox="1"/>
          <p:nvPr/>
        </p:nvSpPr>
        <p:spPr>
          <a:xfrm>
            <a:off x="946707" y="865294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CT/BA-028 Janus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3466F8A-90B4-AF12-1810-052098309BFC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5C193407-1889-0408-5188-83557AE8782A}"/>
              </a:ext>
            </a:extLst>
          </p:cNvPr>
          <p:cNvSpPr txBox="1"/>
          <p:nvPr/>
        </p:nvSpPr>
        <p:spPr>
          <a:xfrm>
            <a:off x="946707" y="1278042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RF4020</a:t>
            </a:r>
          </a:p>
        </p:txBody>
      </p:sp>
      <p:pic>
        <p:nvPicPr>
          <p:cNvPr id="4" name="Picture 3" descr="A device with a green light on it&#10;&#10;AI-generated content may be incorrect.">
            <a:extLst>
              <a:ext uri="{FF2B5EF4-FFF2-40B4-BE49-F238E27FC236}">
                <a16:creationId xmlns:a16="http://schemas.microsoft.com/office/drawing/2014/main" id="{2F4553E8-5EFE-0233-1486-0FED5DC7F4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84"/>
          <a:stretch/>
        </p:blipFill>
        <p:spPr>
          <a:xfrm>
            <a:off x="3809064" y="1862817"/>
            <a:ext cx="7722574" cy="4490790"/>
          </a:xfrm>
          <a:prstGeom prst="rect">
            <a:avLst/>
          </a:prstGeom>
        </p:spPr>
      </p:pic>
      <p:pic>
        <p:nvPicPr>
          <p:cNvPr id="6" name="Picture 5" descr="A person sitting on rocks holding a phone and writing on a notepad&#10;&#10;AI-generated content may be incorrect.">
            <a:extLst>
              <a:ext uri="{FF2B5EF4-FFF2-40B4-BE49-F238E27FC236}">
                <a16:creationId xmlns:a16="http://schemas.microsoft.com/office/drawing/2014/main" id="{FFCD4972-C2F3-CCB2-1E6A-952484FC9D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360" y="946150"/>
            <a:ext cx="3049517" cy="5416549"/>
          </a:xfrm>
          <a:prstGeom prst="rect">
            <a:avLst/>
          </a:prstGeom>
        </p:spPr>
      </p:pic>
      <p:pic>
        <p:nvPicPr>
          <p:cNvPr id="8" name="Picture 7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9B829A84-D043-3BC2-82B3-0472E7B30A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9" name="Picture 8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23E69256-5E89-A472-84D8-215579D581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7382"/>
            <a:ext cx="841772" cy="53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00800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81817B-0551-134A-1101-E47C8858B7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8A4E21F-21D6-116F-315E-5BE9C853886B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As </a:t>
            </a:r>
            <a:r>
              <a:rPr lang="pt-PT" sz="32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Activações</a:t>
            </a:r>
            <a:endParaRPr lang="pt-PT" sz="32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5676A7-EFF0-B8D9-6571-D03D5CAA7397}"/>
              </a:ext>
            </a:extLst>
          </p:cNvPr>
          <p:cNvSpPr txBox="1"/>
          <p:nvPr/>
        </p:nvSpPr>
        <p:spPr>
          <a:xfrm>
            <a:off x="946707" y="865294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              CT/DL-020 </a:t>
            </a:r>
            <a:r>
              <a:rPr lang="pt-PT" sz="3200" b="1" dirty="0" err="1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Cornadinho</a:t>
            </a:r>
            <a:endParaRPr lang="pt-PT" sz="3200" b="1" dirty="0">
              <a:solidFill>
                <a:srgbClr val="FFFFFF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4CEC849-2E25-5F2E-57E4-569F88922F10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sitting on a rock holding a phone and a notebook&#10;&#10;AI-generated content may be incorrect.">
            <a:extLst>
              <a:ext uri="{FF2B5EF4-FFF2-40B4-BE49-F238E27FC236}">
                <a16:creationId xmlns:a16="http://schemas.microsoft.com/office/drawing/2014/main" id="{51D6783C-263C-D6FB-6E99-D4B52E0AF9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28" r="12682"/>
          <a:stretch/>
        </p:blipFill>
        <p:spPr>
          <a:xfrm>
            <a:off x="4210647" y="1839837"/>
            <a:ext cx="7320991" cy="4521704"/>
          </a:xfrm>
          <a:prstGeom prst="rect">
            <a:avLst/>
          </a:prstGeom>
        </p:spPr>
      </p:pic>
      <p:pic>
        <p:nvPicPr>
          <p:cNvPr id="6" name="Picture 5" descr="A rock and grass with a pole&#10;&#10;AI-generated content may be incorrect.">
            <a:extLst>
              <a:ext uri="{FF2B5EF4-FFF2-40B4-BE49-F238E27FC236}">
                <a16:creationId xmlns:a16="http://schemas.microsoft.com/office/drawing/2014/main" id="{88E8934D-5A23-0723-2247-D02625E345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00" r="30608"/>
          <a:stretch/>
        </p:blipFill>
        <p:spPr>
          <a:xfrm>
            <a:off x="660360" y="941935"/>
            <a:ext cx="3397290" cy="54196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6C416D-682F-55E6-0A45-F43A0BF599A6}"/>
              </a:ext>
            </a:extLst>
          </p:cNvPr>
          <p:cNvSpPr txBox="1"/>
          <p:nvPr/>
        </p:nvSpPr>
        <p:spPr>
          <a:xfrm>
            <a:off x="946707" y="1255062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RF4020</a:t>
            </a:r>
          </a:p>
        </p:txBody>
      </p:sp>
      <p:pic>
        <p:nvPicPr>
          <p:cNvPr id="9" name="Picture 8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0D8536B0-3E3A-DC6E-4BE6-458CAB7A9F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247" y="184982"/>
            <a:ext cx="584775" cy="584775"/>
          </a:xfrm>
          <a:prstGeom prst="rect">
            <a:avLst/>
          </a:prstGeom>
        </p:spPr>
      </p:pic>
      <p:pic>
        <p:nvPicPr>
          <p:cNvPr id="10" name="Picture 9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EDFA8137-AC51-E048-7D13-16E87ACBAD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05539"/>
            <a:ext cx="841772" cy="53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91714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172D615-6476-424A-B91C-68082343F7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7B8E767-B589-266B-CF51-577A5FA5E34F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As </a:t>
            </a:r>
            <a:r>
              <a:rPr lang="pt-PT" sz="3200" dirty="0" err="1">
                <a:solidFill>
                  <a:srgbClr val="6F7632"/>
                </a:solidFill>
                <a:latin typeface="Engravers MT" panose="02090707080505020304" pitchFamily="18" charset="0"/>
              </a:rPr>
              <a:t>Activações</a:t>
            </a:r>
            <a:endParaRPr lang="pt-PT" sz="3200" dirty="0">
              <a:solidFill>
                <a:srgbClr val="6F7632"/>
              </a:solidFill>
              <a:latin typeface="Engravers MT" panose="020907070805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C38026B-A6EE-5137-0A88-E28E324C6D63}"/>
              </a:ext>
            </a:extLst>
          </p:cNvPr>
          <p:cNvSpPr txBox="1"/>
          <p:nvPr/>
        </p:nvSpPr>
        <p:spPr>
          <a:xfrm>
            <a:off x="946708" y="865294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CT/DL-002 Citânia de Sanfins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059CADE-78E0-A8AB-7374-B7761E616359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BBBC0863-8C48-D45F-3BDB-09A5970EBB00}"/>
              </a:ext>
            </a:extLst>
          </p:cNvPr>
          <p:cNvSpPr txBox="1"/>
          <p:nvPr/>
        </p:nvSpPr>
        <p:spPr>
          <a:xfrm>
            <a:off x="946708" y="1255062"/>
            <a:ext cx="10298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RF4020 | TR28B | AN-PRC320</a:t>
            </a:r>
          </a:p>
        </p:txBody>
      </p:sp>
      <p:pic>
        <p:nvPicPr>
          <p:cNvPr id="3" name="Picture 2" descr="A stone tower in a grassy field&#10;&#10;AI-generated content may be incorrect.">
            <a:extLst>
              <a:ext uri="{FF2B5EF4-FFF2-40B4-BE49-F238E27FC236}">
                <a16:creationId xmlns:a16="http://schemas.microsoft.com/office/drawing/2014/main" id="{5AED9263-0739-A005-2538-54C2E542B7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821" y="1786766"/>
            <a:ext cx="5679680" cy="460768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55DCEFB-3447-C801-FBB7-9C101189CCD2}"/>
              </a:ext>
            </a:extLst>
          </p:cNvPr>
          <p:cNvSpPr txBox="1"/>
          <p:nvPr/>
        </p:nvSpPr>
        <p:spPr>
          <a:xfrm>
            <a:off x="4662568" y="5483350"/>
            <a:ext cx="1080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b="1" dirty="0">
                <a:solidFill>
                  <a:srgbClr val="FFFFFF"/>
                </a:solidFill>
              </a:rPr>
              <a:t>PRC320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FC6357-568F-4FAC-930D-A7F8D51B0EC9}"/>
              </a:ext>
            </a:extLst>
          </p:cNvPr>
          <p:cNvSpPr txBox="1"/>
          <p:nvPr/>
        </p:nvSpPr>
        <p:spPr>
          <a:xfrm>
            <a:off x="3858784" y="4941583"/>
            <a:ext cx="9944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b="1" dirty="0"/>
              <a:t>TR28B2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37CE351-AAA2-E70C-A9B6-7093C0C466A7}"/>
              </a:ext>
            </a:extLst>
          </p:cNvPr>
          <p:cNvSpPr txBox="1"/>
          <p:nvPr/>
        </p:nvSpPr>
        <p:spPr>
          <a:xfrm>
            <a:off x="3974637" y="5225143"/>
            <a:ext cx="994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b="1" dirty="0"/>
              <a:t>RF4020</a:t>
            </a:r>
          </a:p>
        </p:txBody>
      </p:sp>
      <p:pic>
        <p:nvPicPr>
          <p:cNvPr id="13" name="Picture 12" descr="A person sitting on the grass talking on a phone&#10;&#10;AI-generated content may be incorrect.">
            <a:extLst>
              <a:ext uri="{FF2B5EF4-FFF2-40B4-BE49-F238E27FC236}">
                <a16:creationId xmlns:a16="http://schemas.microsoft.com/office/drawing/2014/main" id="{BDFE62E4-5921-7425-08E7-B6BD2E890D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9894" y="1786766"/>
            <a:ext cx="2547416" cy="1910562"/>
          </a:xfrm>
          <a:prstGeom prst="rect">
            <a:avLst/>
          </a:prstGeom>
        </p:spPr>
      </p:pic>
      <p:pic>
        <p:nvPicPr>
          <p:cNvPr id="16" name="Picture 15" descr="A person sitting on the ground with a radio set&#10;&#10;AI-generated content may be incorrect.">
            <a:extLst>
              <a:ext uri="{FF2B5EF4-FFF2-40B4-BE49-F238E27FC236}">
                <a16:creationId xmlns:a16="http://schemas.microsoft.com/office/drawing/2014/main" id="{BDD653C9-CCDC-BC44-4266-5E9307F5FF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2353" y="4084764"/>
            <a:ext cx="3041012" cy="2280759"/>
          </a:xfrm>
          <a:prstGeom prst="rect">
            <a:avLst/>
          </a:prstGeom>
        </p:spPr>
      </p:pic>
      <p:pic>
        <p:nvPicPr>
          <p:cNvPr id="18" name="Picture 17" descr="A group of boxes on grass&#10;&#10;AI-generated content may be incorrect.">
            <a:extLst>
              <a:ext uri="{FF2B5EF4-FFF2-40B4-BE49-F238E27FC236}">
                <a16:creationId xmlns:a16="http://schemas.microsoft.com/office/drawing/2014/main" id="{79229D4D-918A-BA7C-0FED-241CD7105D3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63" t="29019" r="29282" b="6898"/>
          <a:stretch/>
        </p:blipFill>
        <p:spPr>
          <a:xfrm>
            <a:off x="8703162" y="1781285"/>
            <a:ext cx="2843317" cy="2362031"/>
          </a:xfrm>
          <a:prstGeom prst="rect">
            <a:avLst/>
          </a:prstGeom>
        </p:spPr>
      </p:pic>
      <p:pic>
        <p:nvPicPr>
          <p:cNvPr id="21" name="Picture 20" descr="A person holding a antenna&#10;&#10;AI-generated content may be incorrect.">
            <a:extLst>
              <a:ext uri="{FF2B5EF4-FFF2-40B4-BE49-F238E27FC236}">
                <a16:creationId xmlns:a16="http://schemas.microsoft.com/office/drawing/2014/main" id="{DB81F40F-346C-6A1F-E4B2-12E67A5C66C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40" r="26581" b="63163"/>
          <a:stretch/>
        </p:blipFill>
        <p:spPr>
          <a:xfrm>
            <a:off x="9172567" y="4256308"/>
            <a:ext cx="2373912" cy="2109215"/>
          </a:xfrm>
          <a:prstGeom prst="rect">
            <a:avLst/>
          </a:prstGeom>
        </p:spPr>
      </p:pic>
      <p:pic>
        <p:nvPicPr>
          <p:cNvPr id="22" name="Picture 21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1DC3E931-ED44-E9D7-173A-709F799F4C5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6531" y="180928"/>
            <a:ext cx="584775" cy="584775"/>
          </a:xfrm>
          <a:prstGeom prst="rect">
            <a:avLst/>
          </a:prstGeom>
        </p:spPr>
      </p:pic>
      <p:pic>
        <p:nvPicPr>
          <p:cNvPr id="23" name="Picture 22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06E52B8C-9EB8-2C82-1832-577151A6D8E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2328"/>
            <a:ext cx="841772" cy="53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90122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661522-0A4D-5A43-51BB-A72FA561DD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0535554-A9AD-2466-B3D7-6F5B28062725}"/>
              </a:ext>
            </a:extLst>
          </p:cNvPr>
          <p:cNvSpPr/>
          <p:nvPr/>
        </p:nvSpPr>
        <p:spPr>
          <a:xfrm>
            <a:off x="660361" y="152173"/>
            <a:ext cx="10871277" cy="65039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Agradecimentos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6F6ACE3-A483-1A7F-D2C7-4FA5C62E0BEC}"/>
              </a:ext>
            </a:extLst>
          </p:cNvPr>
          <p:cNvSpPr txBox="1"/>
          <p:nvPr/>
        </p:nvSpPr>
        <p:spPr>
          <a:xfrm>
            <a:off x="997507" y="1214544"/>
            <a:ext cx="10298584" cy="53399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Paulo CT2IWW</a:t>
            </a:r>
          </a:p>
          <a:p>
            <a:pPr>
              <a:spcAft>
                <a:spcPts val="600"/>
              </a:spcAft>
            </a:pPr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Jaques CT2IXX</a:t>
            </a:r>
          </a:p>
          <a:p>
            <a:pPr>
              <a:spcAft>
                <a:spcPts val="600"/>
              </a:spcAft>
            </a:pPr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Cardoso CT1MH</a:t>
            </a:r>
          </a:p>
          <a:p>
            <a:pPr>
              <a:spcAft>
                <a:spcPts val="600"/>
              </a:spcAft>
            </a:pPr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Jan OK2PDT</a:t>
            </a:r>
          </a:p>
          <a:p>
            <a:pPr>
              <a:spcAft>
                <a:spcPts val="600"/>
              </a:spcAft>
            </a:pPr>
            <a:r>
              <a:rPr lang="pt-PT" sz="3200" b="1" dirty="0">
                <a:solidFill>
                  <a:srgbClr val="FFFFFF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Luiz CT1EPR</a:t>
            </a:r>
          </a:p>
          <a:p>
            <a:endParaRPr lang="pt-PT" sz="3200" b="1" dirty="0">
              <a:solidFill>
                <a:srgbClr val="FFFFFF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pt-PT" sz="3200" b="1" dirty="0">
              <a:solidFill>
                <a:srgbClr val="FFFFFF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pt-PT" sz="3200" b="1" dirty="0">
              <a:solidFill>
                <a:srgbClr val="FFFFFF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pt-PT" sz="6000" b="1" dirty="0">
                <a:solidFill>
                  <a:srgbClr val="FFFFFF"/>
                </a:solidFill>
                <a:latin typeface="Engravers MT" panose="02090707080505020304" pitchFamily="18" charset="0"/>
                <a:cs typeface="Times New Roman" panose="02020603050405020304" pitchFamily="18" charset="0"/>
              </a:rPr>
              <a:t>ct2jls/XYL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4D1231-0B78-1BEA-7BEB-E47F6E6832B8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2" name="Picture 21" descr="A logo of a mountain with a person climbing a mountain&#10;&#10;Description automatically generated">
            <a:extLst>
              <a:ext uri="{FF2B5EF4-FFF2-40B4-BE49-F238E27FC236}">
                <a16:creationId xmlns:a16="http://schemas.microsoft.com/office/drawing/2014/main" id="{C795C82F-067E-7BBC-BA2D-B7314BB69F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6531" y="180928"/>
            <a:ext cx="584775" cy="584775"/>
          </a:xfrm>
          <a:prstGeom prst="rect">
            <a:avLst/>
          </a:prstGeom>
        </p:spPr>
      </p:pic>
      <p:pic>
        <p:nvPicPr>
          <p:cNvPr id="23" name="Picture 22" descr="A close-up of a currency note&#10;&#10;AI-generated content may be incorrect.">
            <a:extLst>
              <a:ext uri="{FF2B5EF4-FFF2-40B4-BE49-F238E27FC236}">
                <a16:creationId xmlns:a16="http://schemas.microsoft.com/office/drawing/2014/main" id="{2A6579A1-585C-59C3-5B6C-6919C0B643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78" y="212328"/>
            <a:ext cx="841772" cy="539974"/>
          </a:xfrm>
          <a:prstGeom prst="rect">
            <a:avLst/>
          </a:prstGeom>
        </p:spPr>
      </p:pic>
      <p:pic>
        <p:nvPicPr>
          <p:cNvPr id="3" name="Picture 2" descr="A person and a child with a cane&#10;&#10;AI-generated content may be incorrect.">
            <a:extLst>
              <a:ext uri="{FF2B5EF4-FFF2-40B4-BE49-F238E27FC236}">
                <a16:creationId xmlns:a16="http://schemas.microsoft.com/office/drawing/2014/main" id="{1F98C725-95FA-3B9F-599E-336D611323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8531" y="831323"/>
            <a:ext cx="3746852" cy="5620278"/>
          </a:xfrm>
          <a:prstGeom prst="rect">
            <a:avLst/>
          </a:prstGeom>
        </p:spPr>
      </p:pic>
      <p:pic>
        <p:nvPicPr>
          <p:cNvPr id="8" name="Picture 7" descr="A person and person smiling for a picture&#10;&#10;AI-generated content may be incorrect.">
            <a:extLst>
              <a:ext uri="{FF2B5EF4-FFF2-40B4-BE49-F238E27FC236}">
                <a16:creationId xmlns:a16="http://schemas.microsoft.com/office/drawing/2014/main" id="{098E29D3-5D32-40F3-B314-6C2E5CAF7AE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0361" y="831322"/>
            <a:ext cx="7061237" cy="4707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067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2C7126-784E-4986-ADC5-15FF7AF445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flag on a pole&#10;&#10;AI-generated content may be incorrect.">
            <a:extLst>
              <a:ext uri="{FF2B5EF4-FFF2-40B4-BE49-F238E27FC236}">
                <a16:creationId xmlns:a16="http://schemas.microsoft.com/office/drawing/2014/main" id="{F294768C-CE60-203E-A9BF-1FBDBB057F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467"/>
          <a:stretch/>
        </p:blipFill>
        <p:spPr>
          <a:xfrm>
            <a:off x="2536401" y="1867566"/>
            <a:ext cx="7119197" cy="40330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CC99229-7741-D0FA-F50C-0606080FDEAB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6D76730B-6909-FF9E-7583-450E5A4A4D2E}"/>
              </a:ext>
            </a:extLst>
          </p:cNvPr>
          <p:cNvSpPr txBox="1"/>
          <p:nvPr/>
        </p:nvSpPr>
        <p:spPr>
          <a:xfrm>
            <a:off x="4666849" y="5752005"/>
            <a:ext cx="28583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4800" b="1" dirty="0">
                <a:solidFill>
                  <a:schemeClr val="bg1"/>
                </a:solidFill>
              </a:rPr>
              <a:t>Obrigado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565697-8DDE-C856-9F0D-C553F594FDD7}"/>
              </a:ext>
            </a:extLst>
          </p:cNvPr>
          <p:cNvSpPr txBox="1"/>
          <p:nvPr/>
        </p:nvSpPr>
        <p:spPr>
          <a:xfrm>
            <a:off x="8619565" y="6114685"/>
            <a:ext cx="2912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PT" b="1" dirty="0">
                <a:solidFill>
                  <a:srgbClr val="FFFFFF"/>
                </a:solidFill>
                <a:latin typeface="Engravers MT" panose="02090707080505020304" pitchFamily="18" charset="0"/>
                <a:cs typeface="Times New Roman" panose="02020603050405020304" pitchFamily="18" charset="0"/>
              </a:rPr>
              <a:t>SergioD. CT2JLS</a:t>
            </a:r>
            <a:endParaRPr lang="pt-PT" dirty="0">
              <a:latin typeface="Engravers MT" panose="020907070805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2C4E3C8-468A-7110-F2BC-35368BE33F8C}"/>
              </a:ext>
            </a:extLst>
          </p:cNvPr>
          <p:cNvSpPr/>
          <p:nvPr/>
        </p:nvSpPr>
        <p:spPr>
          <a:xfrm>
            <a:off x="660361" y="181633"/>
            <a:ext cx="1087127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Encontro Sota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AB82485-59FB-225C-D440-799D3E003488}"/>
              </a:ext>
            </a:extLst>
          </p:cNvPr>
          <p:cNvSpPr/>
          <p:nvPr/>
        </p:nvSpPr>
        <p:spPr>
          <a:xfrm>
            <a:off x="1056000" y="588052"/>
            <a:ext cx="1008000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PT" sz="3200" dirty="0">
                <a:solidFill>
                  <a:srgbClr val="6F7632"/>
                </a:solidFill>
                <a:latin typeface="Engravers MT" panose="02090707080505020304" pitchFamily="18" charset="0"/>
              </a:rPr>
              <a:t>Tortosendo 2025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FF9EC3-0A16-3734-2C75-9FC533658048}"/>
              </a:ext>
            </a:extLst>
          </p:cNvPr>
          <p:cNvSpPr txBox="1"/>
          <p:nvPr/>
        </p:nvSpPr>
        <p:spPr>
          <a:xfrm>
            <a:off x="2730951" y="994471"/>
            <a:ext cx="6730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6000" b="1" dirty="0">
                <a:solidFill>
                  <a:srgbClr val="FFFFFF"/>
                </a:solidFill>
              </a:rPr>
              <a:t>SOTA É LIBERDADE</a:t>
            </a:r>
          </a:p>
        </p:txBody>
      </p:sp>
    </p:spTree>
    <p:extLst>
      <p:ext uri="{BB962C8B-B14F-4D97-AF65-F5344CB8AC3E}">
        <p14:creationId xmlns:p14="http://schemas.microsoft.com/office/powerpoint/2010/main" val="807109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/>
    </mc:Choice>
    <mc:Fallback xmlns="">
      <p:transition spd="slow" advClick="0" advTm="1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2" presetClass="exit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3" grpId="0" animBg="1"/>
      <p:bldP spid="4" grpId="0" animBg="1"/>
      <p:bldP spid="8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763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B81F17-7699-7AE8-E974-2714533AEA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flag on a pole&#10;&#10;AI-generated content may be incorrect.">
            <a:extLst>
              <a:ext uri="{FF2B5EF4-FFF2-40B4-BE49-F238E27FC236}">
                <a16:creationId xmlns:a16="http://schemas.microsoft.com/office/drawing/2014/main" id="{4ED339BC-396D-557C-4E8D-68820FC6E4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467"/>
          <a:stretch/>
        </p:blipFill>
        <p:spPr>
          <a:xfrm>
            <a:off x="2536401" y="1867566"/>
            <a:ext cx="7119197" cy="40330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58F5CD4-00D3-E527-6C11-03CFF93BF996}"/>
              </a:ext>
            </a:extLst>
          </p:cNvPr>
          <p:cNvCxnSpPr/>
          <p:nvPr/>
        </p:nvCxnSpPr>
        <p:spPr>
          <a:xfrm>
            <a:off x="1056000" y="6507441"/>
            <a:ext cx="10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07D4807C-6E69-7743-8600-BA54CD20985E}"/>
              </a:ext>
            </a:extLst>
          </p:cNvPr>
          <p:cNvSpPr txBox="1"/>
          <p:nvPr/>
        </p:nvSpPr>
        <p:spPr>
          <a:xfrm>
            <a:off x="8619565" y="6114685"/>
            <a:ext cx="2912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PT" b="1" dirty="0">
                <a:solidFill>
                  <a:srgbClr val="FFFFFF"/>
                </a:solidFill>
                <a:latin typeface="Engravers MT" panose="02090707080505020304" pitchFamily="18" charset="0"/>
                <a:cs typeface="Times New Roman" panose="02020603050405020304" pitchFamily="18" charset="0"/>
              </a:rPr>
              <a:t>SergioD. CT2JLS</a:t>
            </a:r>
            <a:endParaRPr lang="pt-PT" dirty="0">
              <a:latin typeface="Engravers MT" panose="020907070805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CAC236-D6D3-EFEB-42AC-C5780FB8AA73}"/>
              </a:ext>
            </a:extLst>
          </p:cNvPr>
          <p:cNvSpPr txBox="1"/>
          <p:nvPr/>
        </p:nvSpPr>
        <p:spPr>
          <a:xfrm>
            <a:off x="2730951" y="993600"/>
            <a:ext cx="6730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6000" b="1" dirty="0">
                <a:solidFill>
                  <a:srgbClr val="FFFFFF"/>
                </a:solidFill>
              </a:rPr>
              <a:t>SOTA É LIBERDADE</a:t>
            </a:r>
          </a:p>
        </p:txBody>
      </p:sp>
      <p:pic>
        <p:nvPicPr>
          <p:cNvPr id="3" name="Picture 2" descr="A flag pole with a circle around it&#10;&#10;AI-generated content may be incorrect.">
            <a:extLst>
              <a:ext uri="{FF2B5EF4-FFF2-40B4-BE49-F238E27FC236}">
                <a16:creationId xmlns:a16="http://schemas.microsoft.com/office/drawing/2014/main" id="{0F71CE8E-1B6D-BA09-7A4A-9621B463B1C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67" b="17335"/>
          <a:stretch/>
        </p:blipFill>
        <p:spPr>
          <a:xfrm>
            <a:off x="1056000" y="832461"/>
            <a:ext cx="10080000" cy="5651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103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48148E-6 L 0 -0.156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780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40000" y="14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1.48148E-6 L -0.32643 0.058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28" y="2894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.04306 L 0 -0.03518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xit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7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6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27900</TotalTime>
  <Words>1831</Words>
  <Application>Microsoft Office PowerPoint</Application>
  <PresentationFormat>Widescreen</PresentationFormat>
  <Paragraphs>368</Paragraphs>
  <Slides>52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7" baseType="lpstr">
      <vt:lpstr>Aptos</vt:lpstr>
      <vt:lpstr>Aptos Display</vt:lpstr>
      <vt:lpstr>Arial</vt:lpstr>
      <vt:lpstr>Engravers 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PT Comunicações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Sérgio Domingos</dc:creator>
  <cp:lastModifiedBy>Sérgio Domingos</cp:lastModifiedBy>
  <cp:revision>36</cp:revision>
  <dcterms:created xsi:type="dcterms:W3CDTF">2025-02-25T16:35:17Z</dcterms:created>
  <dcterms:modified xsi:type="dcterms:W3CDTF">2025-05-20T09:14:17Z</dcterms:modified>
</cp:coreProperties>
</file>